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1288" r:id="rId2"/>
    <p:sldId id="1290" r:id="rId3"/>
    <p:sldId id="1289" r:id="rId4"/>
    <p:sldId id="1263" r:id="rId5"/>
    <p:sldId id="1224" r:id="rId6"/>
    <p:sldId id="1225" r:id="rId7"/>
    <p:sldId id="1228" r:id="rId8"/>
    <p:sldId id="1223" r:id="rId9"/>
    <p:sldId id="1220" r:id="rId10"/>
    <p:sldId id="1221" r:id="rId11"/>
    <p:sldId id="1218" r:id="rId12"/>
    <p:sldId id="1219" r:id="rId13"/>
    <p:sldId id="357" r:id="rId14"/>
    <p:sldId id="1217" r:id="rId15"/>
    <p:sldId id="1287" r:id="rId16"/>
    <p:sldId id="12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TW" id="{27200584-E00B-2443-9616-DCCED11B3094}">
          <p14:sldIdLst>
            <p14:sldId id="1288"/>
            <p14:sldId id="1290"/>
            <p14:sldId id="1289"/>
            <p14:sldId id="1263"/>
            <p14:sldId id="1224"/>
            <p14:sldId id="1225"/>
            <p14:sldId id="1228"/>
            <p14:sldId id="1223"/>
            <p14:sldId id="1220"/>
            <p14:sldId id="1221"/>
            <p14:sldId id="1218"/>
            <p14:sldId id="1219"/>
            <p14:sldId id="357"/>
            <p14:sldId id="1217"/>
            <p14:sldId id="1287"/>
            <p14:sldId id="12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42A465-8322-1B1A-8F2B-E279220B4E3E}" name="Ashley Tucker" initials="AT" userId="S::atucker@ifma.org::769240b5-d834-4a3f-88e5-3d01712e985b" providerId="AD"/>
  <p188:author id="{EEDE54EA-1CA5-99E5-D1FE-FB285371C539}" name="Guest User" initials="GU" userId="S::urn:spo:anon#59f97542233b8730e66269634984cf1126ae898af8bc5ed4b36e58df7d7e6e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Grant" initials="AG" lastIdx="4" clrIdx="0">
    <p:extLst>
      <p:ext uri="{19B8F6BF-5375-455C-9EA6-DF929625EA0E}">
        <p15:presenceInfo xmlns:p15="http://schemas.microsoft.com/office/powerpoint/2012/main" userId="S::agrant@ifma.org::769240b5-d834-4a3f-88e5-3d01712e985b" providerId="AD"/>
      </p:ext>
    </p:extLst>
  </p:cmAuthor>
  <p:cmAuthor id="2" name="Chris Leake" initials="CL" lastIdx="4" clrIdx="1">
    <p:extLst>
      <p:ext uri="{19B8F6BF-5375-455C-9EA6-DF929625EA0E}">
        <p15:presenceInfo xmlns:p15="http://schemas.microsoft.com/office/powerpoint/2012/main" userId="S::cleake@ifma.org::19f70821-50ef-4944-9130-eca1ca9183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1415"/>
    <a:srgbClr val="802222"/>
    <a:srgbClr val="06161F"/>
    <a:srgbClr val="FBA022"/>
    <a:srgbClr val="784602"/>
    <a:srgbClr val="BF3434"/>
    <a:srgbClr val="E63E3E"/>
    <a:srgbClr val="FF8687"/>
    <a:srgbClr val="4AAA48"/>
    <a:srgbClr val="0E3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19621-DCD9-164D-98F1-2EE3C2C73ED8}" v="7" dt="2023-09-11T15:16:51.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p:restoredTop sz="94719"/>
  </p:normalViewPr>
  <p:slideViewPr>
    <p:cSldViewPr snapToGrid="0">
      <p:cViewPr varScale="1">
        <p:scale>
          <a:sx n="139" d="100"/>
          <a:sy n="139" d="100"/>
        </p:scale>
        <p:origin x="208"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Tucker" userId="769240b5-d834-4a3f-88e5-3d01712e985b" providerId="ADAL" clId="{6C119621-DCD9-164D-98F1-2EE3C2C73ED8}"/>
    <pc:docChg chg="custSel addSld delSld modSld modSection">
      <pc:chgData name="Ashley Tucker" userId="769240b5-d834-4a3f-88e5-3d01712e985b" providerId="ADAL" clId="{6C119621-DCD9-164D-98F1-2EE3C2C73ED8}" dt="2023-09-11T15:17:02.708" v="62" actId="1037"/>
      <pc:docMkLst>
        <pc:docMk/>
      </pc:docMkLst>
      <pc:sldChg chg="modSp del mod">
        <pc:chgData name="Ashley Tucker" userId="769240b5-d834-4a3f-88e5-3d01712e985b" providerId="ADAL" clId="{6C119621-DCD9-164D-98F1-2EE3C2C73ED8}" dt="2023-09-11T15:15:37.203" v="27" actId="2696"/>
        <pc:sldMkLst>
          <pc:docMk/>
          <pc:sldMk cId="1533941257" sldId="1215"/>
        </pc:sldMkLst>
        <pc:spChg chg="mod">
          <ac:chgData name="Ashley Tucker" userId="769240b5-d834-4a3f-88e5-3d01712e985b" providerId="ADAL" clId="{6C119621-DCD9-164D-98F1-2EE3C2C73ED8}" dt="2023-09-11T15:15:32.270" v="26" actId="20577"/>
          <ac:spMkLst>
            <pc:docMk/>
            <pc:sldMk cId="1533941257" sldId="1215"/>
            <ac:spMk id="2" creationId="{D9C65693-756C-6548-AA85-451D61CB1306}"/>
          </ac:spMkLst>
        </pc:spChg>
      </pc:sldChg>
      <pc:sldChg chg="addSp delSp modSp add mod">
        <pc:chgData name="Ashley Tucker" userId="769240b5-d834-4a3f-88e5-3d01712e985b" providerId="ADAL" clId="{6C119621-DCD9-164D-98F1-2EE3C2C73ED8}" dt="2023-09-11T15:16:07.517" v="54" actId="1076"/>
        <pc:sldMkLst>
          <pc:docMk/>
          <pc:sldMk cId="2017662934" sldId="1288"/>
        </pc:sldMkLst>
        <pc:spChg chg="mod">
          <ac:chgData name="Ashley Tucker" userId="769240b5-d834-4a3f-88e5-3d01712e985b" providerId="ADAL" clId="{6C119621-DCD9-164D-98F1-2EE3C2C73ED8}" dt="2023-09-11T15:16:07.517" v="54" actId="1076"/>
          <ac:spMkLst>
            <pc:docMk/>
            <pc:sldMk cId="2017662934" sldId="1288"/>
            <ac:spMk id="2" creationId="{D9C65693-756C-6548-AA85-451D61CB1306}"/>
          </ac:spMkLst>
        </pc:spChg>
        <pc:spChg chg="del">
          <ac:chgData name="Ashley Tucker" userId="769240b5-d834-4a3f-88e5-3d01712e985b" providerId="ADAL" clId="{6C119621-DCD9-164D-98F1-2EE3C2C73ED8}" dt="2023-09-11T15:16:03.643" v="53" actId="478"/>
          <ac:spMkLst>
            <pc:docMk/>
            <pc:sldMk cId="2017662934" sldId="1288"/>
            <ac:spMk id="3" creationId="{04DAA0F1-4B3B-B644-8557-56741242E0D7}"/>
          </ac:spMkLst>
        </pc:spChg>
        <pc:spChg chg="add mod">
          <ac:chgData name="Ashley Tucker" userId="769240b5-d834-4a3f-88e5-3d01712e985b" providerId="ADAL" clId="{6C119621-DCD9-164D-98F1-2EE3C2C73ED8}" dt="2023-09-11T15:16:03.643" v="53" actId="478"/>
          <ac:spMkLst>
            <pc:docMk/>
            <pc:sldMk cId="2017662934" sldId="1288"/>
            <ac:spMk id="5" creationId="{79948284-0D4D-5491-75CC-5B3C4ED1BFB2}"/>
          </ac:spMkLst>
        </pc:spChg>
      </pc:sldChg>
      <pc:sldChg chg="add">
        <pc:chgData name="Ashley Tucker" userId="769240b5-d834-4a3f-88e5-3d01712e985b" providerId="ADAL" clId="{6C119621-DCD9-164D-98F1-2EE3C2C73ED8}" dt="2023-09-11T15:15:49.800" v="28" actId="2890"/>
        <pc:sldMkLst>
          <pc:docMk/>
          <pc:sldMk cId="917853525" sldId="1289"/>
        </pc:sldMkLst>
      </pc:sldChg>
      <pc:sldChg chg="addSp modSp new mod">
        <pc:chgData name="Ashley Tucker" userId="769240b5-d834-4a3f-88e5-3d01712e985b" providerId="ADAL" clId="{6C119621-DCD9-164D-98F1-2EE3C2C73ED8}" dt="2023-09-11T15:17:02.708" v="62" actId="1037"/>
        <pc:sldMkLst>
          <pc:docMk/>
          <pc:sldMk cId="1383884116" sldId="1290"/>
        </pc:sldMkLst>
        <pc:picChg chg="add mod">
          <ac:chgData name="Ashley Tucker" userId="769240b5-d834-4a3f-88e5-3d01712e985b" providerId="ADAL" clId="{6C119621-DCD9-164D-98F1-2EE3C2C73ED8}" dt="2023-09-11T15:17:02.708" v="62" actId="1037"/>
          <ac:picMkLst>
            <pc:docMk/>
            <pc:sldMk cId="1383884116" sldId="1290"/>
            <ac:picMk id="3" creationId="{29DCCD76-13DA-995F-0494-521514C178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9BD26-CAE5-3D47-8443-52EA0A892655}" type="datetimeFigureOut">
              <a:rPr lang="en-US" smtClean="0"/>
              <a:t>9/11/23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44E16-CA13-2443-BBDC-C1E80440F770}" type="slidenum">
              <a:rPr lang="en-US" smtClean="0"/>
              <a:t>‹#›</a:t>
            </a:fld>
            <a:endParaRPr lang="en-US"/>
          </a:p>
        </p:txBody>
      </p:sp>
    </p:spTree>
    <p:extLst>
      <p:ext uri="{BB962C8B-B14F-4D97-AF65-F5344CB8AC3E}">
        <p14:creationId xmlns:p14="http://schemas.microsoft.com/office/powerpoint/2010/main" val="322649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44E16-CA13-2443-BBDC-C1E80440F770}" type="slidenum">
              <a:rPr lang="en-US" smtClean="0"/>
              <a:t>1</a:t>
            </a:fld>
            <a:endParaRPr lang="en-US"/>
          </a:p>
        </p:txBody>
      </p:sp>
    </p:spTree>
    <p:extLst>
      <p:ext uri="{BB962C8B-B14F-4D97-AF65-F5344CB8AC3E}">
        <p14:creationId xmlns:p14="http://schemas.microsoft.com/office/powerpoint/2010/main" val="427017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44E16-CA13-2443-BBDC-C1E80440F770}" type="slidenum">
              <a:rPr lang="en-US" smtClean="0"/>
              <a:t>3</a:t>
            </a:fld>
            <a:endParaRPr lang="en-US"/>
          </a:p>
        </p:txBody>
      </p:sp>
    </p:spTree>
    <p:extLst>
      <p:ext uri="{BB962C8B-B14F-4D97-AF65-F5344CB8AC3E}">
        <p14:creationId xmlns:p14="http://schemas.microsoft.com/office/powerpoint/2010/main" val="421348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a:t>The International Facility Management Association (IFMA) and its Emerging Topics Working Group want</a:t>
            </a:r>
          </a:p>
          <a:p>
            <a:pPr>
              <a:lnSpc>
                <a:spcPct val="110000"/>
              </a:lnSpc>
            </a:pPr>
            <a:endParaRPr lang="en-US" sz="1200"/>
          </a:p>
          <a:p>
            <a:pPr>
              <a:lnSpc>
                <a:spcPct val="110000"/>
              </a:lnSpc>
            </a:pPr>
            <a:r>
              <a:rPr lang="en-US" sz="1200">
                <a:solidFill>
                  <a:schemeClr val="tx1">
                    <a:alpha val="70000"/>
                  </a:schemeClr>
                </a:solidFill>
                <a:latin typeface="Open Sans" panose="020B0606030504020204" pitchFamily="34" charset="0"/>
                <a:ea typeface="Open Sans" panose="020B0606030504020204" pitchFamily="34" charset="0"/>
                <a:cs typeface="Open Sans" panose="020B0606030504020204" pitchFamily="34" charset="0"/>
              </a:rPr>
              <a:t>to highlight their transformational potential for the facility management (FM) industry. </a:t>
            </a:r>
          </a:p>
          <a:p>
            <a:pPr>
              <a:lnSpc>
                <a:spcPct val="110000"/>
              </a:lnSpc>
            </a:pPr>
            <a:endParaRPr lang="en-US" sz="1200">
              <a:solidFill>
                <a:schemeClr val="tx1">
                  <a:alpha val="70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a:solidFill>
                  <a:schemeClr val="tx1">
                    <a:alpha val="70000"/>
                  </a:schemeClr>
                </a:solidFill>
                <a:latin typeface="Open Sans" panose="020B0606030504020204" pitchFamily="34" charset="0"/>
                <a:ea typeface="Open Sans" panose="020B0606030504020204" pitchFamily="34" charset="0"/>
                <a:cs typeface="Open Sans" panose="020B0606030504020204" pitchFamily="34" charset="0"/>
              </a:rPr>
              <a:t>Over the past year, the Emerging Topics Working Group has met regularly through large and sub-working groups to identify and explore the implications of these topics on the industry. The emerging topics</a:t>
            </a:r>
          </a:p>
          <a:p>
            <a:pPr>
              <a:lnSpc>
                <a:spcPct val="110000"/>
              </a:lnSpc>
            </a:pPr>
            <a:endParaRPr lang="en-US"/>
          </a:p>
        </p:txBody>
      </p:sp>
      <p:sp>
        <p:nvSpPr>
          <p:cNvPr id="4" name="Slide Number Placeholder 3"/>
          <p:cNvSpPr>
            <a:spLocks noGrp="1"/>
          </p:cNvSpPr>
          <p:nvPr>
            <p:ph type="sldNum" sz="quarter" idx="5"/>
          </p:nvPr>
        </p:nvSpPr>
        <p:spPr/>
        <p:txBody>
          <a:bodyPr/>
          <a:lstStyle/>
          <a:p>
            <a:fld id="{AED44E16-CA13-2443-BBDC-C1E80440F770}" type="slidenum">
              <a:rPr lang="en-US" smtClean="0"/>
              <a:t>4</a:t>
            </a:fld>
            <a:endParaRPr lang="en-US"/>
          </a:p>
        </p:txBody>
      </p:sp>
    </p:spTree>
    <p:extLst>
      <p:ext uri="{BB962C8B-B14F-4D97-AF65-F5344CB8AC3E}">
        <p14:creationId xmlns:p14="http://schemas.microsoft.com/office/powerpoint/2010/main" val="72820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44E16-CA13-2443-BBDC-C1E80440F770}" type="slidenum">
              <a:rPr lang="en-US" smtClean="0"/>
              <a:t>16</a:t>
            </a:fld>
            <a:endParaRPr lang="en-US"/>
          </a:p>
        </p:txBody>
      </p:sp>
    </p:spTree>
    <p:extLst>
      <p:ext uri="{BB962C8B-B14F-4D97-AF65-F5344CB8AC3E}">
        <p14:creationId xmlns:p14="http://schemas.microsoft.com/office/powerpoint/2010/main" val="4263413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E2E61838-737E-D74A-84D6-A21E41B0733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00B7210-3B0F-B04B-BF88-81EB3667789F}"/>
              </a:ext>
            </a:extLst>
          </p:cNvPr>
          <p:cNvSpPr/>
          <p:nvPr userDrawn="1"/>
        </p:nvSpPr>
        <p:spPr>
          <a:xfrm>
            <a:off x="-102742" y="2179178"/>
            <a:ext cx="12380360" cy="2914115"/>
          </a:xfrm>
          <a:prstGeom prst="rect">
            <a:avLst/>
          </a:prstGeom>
          <a:solidFill>
            <a:srgbClr val="0E3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6227C-6D8A-3044-A3CA-D3C803D093CB}"/>
              </a:ext>
            </a:extLst>
          </p:cNvPr>
          <p:cNvSpPr>
            <a:spLocks noGrp="1"/>
          </p:cNvSpPr>
          <p:nvPr>
            <p:ph type="ctrTitle"/>
          </p:nvPr>
        </p:nvSpPr>
        <p:spPr>
          <a:xfrm>
            <a:off x="838200" y="1219200"/>
            <a:ext cx="9829800" cy="2387600"/>
          </a:xfrm>
        </p:spPr>
        <p:txBody>
          <a:bodyPr anchor="b">
            <a:normAutofit/>
          </a:bodyPr>
          <a:lstStyle>
            <a:lvl1pPr algn="l">
              <a:defRPr sz="4800" b="1">
                <a:solidFill>
                  <a:schemeClr val="bg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3F27596D-AAD3-C746-9D33-0A8D716DC244}"/>
              </a:ext>
            </a:extLst>
          </p:cNvPr>
          <p:cNvSpPr>
            <a:spLocks noGrp="1"/>
          </p:cNvSpPr>
          <p:nvPr>
            <p:ph type="subTitle" idx="1"/>
          </p:nvPr>
        </p:nvSpPr>
        <p:spPr>
          <a:xfrm>
            <a:off x="838200" y="3602038"/>
            <a:ext cx="9829800" cy="1655762"/>
          </a:xfrm>
          <a:prstGeom prst="rect">
            <a:avLst/>
          </a:prstGeom>
        </p:spPr>
        <p:txBody>
          <a:bodyPr/>
          <a:lstStyle>
            <a:lvl1pPr marL="0" indent="0" algn="l">
              <a:buNone/>
              <a:defRPr sz="2400">
                <a:solidFill>
                  <a:srgbClr val="4F8FB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1BEC2E34-AA17-CC48-B6D3-AD15B0D948A7}"/>
              </a:ext>
            </a:extLst>
          </p:cNvPr>
          <p:cNvPicPr>
            <a:picLocks noChangeAspect="1"/>
          </p:cNvPicPr>
          <p:nvPr userDrawn="1"/>
        </p:nvPicPr>
        <p:blipFill>
          <a:blip r:embed="rId3"/>
          <a:stretch>
            <a:fillRect/>
          </a:stretch>
        </p:blipFill>
        <p:spPr>
          <a:xfrm>
            <a:off x="0" y="6765925"/>
            <a:ext cx="12192000" cy="92075"/>
          </a:xfrm>
          <a:prstGeom prst="rect">
            <a:avLst/>
          </a:prstGeom>
        </p:spPr>
      </p:pic>
      <p:pic>
        <p:nvPicPr>
          <p:cNvPr id="12" name="Afbeelding 11">
            <a:extLst>
              <a:ext uri="{FF2B5EF4-FFF2-40B4-BE49-F238E27FC236}">
                <a16:creationId xmlns:a16="http://schemas.microsoft.com/office/drawing/2014/main" id="{C00006B8-99D1-44A6-9AFC-A4193E4DC8C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38200" y="350446"/>
            <a:ext cx="1863903" cy="931952"/>
          </a:xfrm>
          <a:prstGeom prst="rect">
            <a:avLst/>
          </a:prstGeom>
        </p:spPr>
      </p:pic>
    </p:spTree>
    <p:extLst>
      <p:ext uri="{BB962C8B-B14F-4D97-AF65-F5344CB8AC3E}">
        <p14:creationId xmlns:p14="http://schemas.microsoft.com/office/powerpoint/2010/main" val="109815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4C55-835D-924A-8B6C-CE64DB17773F}"/>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67D25FD2-CF93-254E-9EA1-3113F26E67C5}"/>
              </a:ext>
            </a:extLst>
          </p:cNvPr>
          <p:cNvSpPr>
            <a:spLocks noGrp="1"/>
          </p:cNvSpPr>
          <p:nvPr>
            <p:ph idx="1"/>
          </p:nvPr>
        </p:nvSpPr>
        <p:spPr>
          <a:xfrm>
            <a:off x="5183188" y="987425"/>
            <a:ext cx="6172200" cy="4873625"/>
          </a:xfrm>
          <a:prstGeom prst="rect">
            <a:avLst/>
          </a:prstGeom>
        </p:spPr>
        <p:txBody>
          <a:bodyPr>
            <a:normAutofit/>
          </a:bodyPr>
          <a:lstStyle>
            <a:lvl1pPr marL="228600" indent="-228600">
              <a:buFontTx/>
              <a:buBlip>
                <a:blip r:embed="rId2"/>
              </a:buBlip>
              <a:defRPr sz="2400"/>
            </a:lvl1pPr>
            <a:lvl2pPr>
              <a:buClr>
                <a:schemeClr val="accent1"/>
              </a:buClr>
              <a:buSzPct val="85000"/>
              <a:defRPr sz="2000"/>
            </a:lvl2pPr>
            <a:lvl3pPr marL="1143000" indent="-228600">
              <a:buSzPct val="85000"/>
              <a:buFont typeface="Courier New" panose="02070309020205020404" pitchFamily="49" charset="0"/>
              <a:buChar char="o"/>
              <a:defRPr sz="1800"/>
            </a:lvl3pPr>
            <a:lvl4pPr marL="1600200" indent="-228600">
              <a:buSzPct val="85000"/>
              <a:buFont typeface="Courier New" panose="02070309020205020404" pitchFamily="49" charset="0"/>
              <a:buChar char="o"/>
              <a:defRPr sz="1600"/>
            </a:lvl4pPr>
            <a:lvl5pPr marL="2057400" indent="-228600">
              <a:buSzPct val="85000"/>
              <a:buFont typeface="Courier New" panose="02070309020205020404" pitchFamily="49" charset="0"/>
              <a:buChar char="o"/>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C312BD-3D98-7447-8B6D-2E97C45E37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7367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A6BF-19A0-3246-A74A-D30E3CBB0A36}"/>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993944C0-A744-0142-B412-92066A76624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37CFB3-CCE6-D643-8EC0-2205D58CF6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45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77712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5656D9A-DF0E-D7A6-8A0F-3CDB60823E47}"/>
              </a:ext>
            </a:extLst>
          </p:cNvPr>
          <p:cNvSpPr>
            <a:spLocks noGrp="1"/>
          </p:cNvSpPr>
          <p:nvPr>
            <p:ph type="pic" sz="quarter" idx="15"/>
          </p:nvPr>
        </p:nvSpPr>
        <p:spPr>
          <a:xfrm>
            <a:off x="0" y="-9044"/>
            <a:ext cx="12192000" cy="619213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6359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21993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52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154358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2" y="1432831"/>
            <a:ext cx="5069272" cy="1028700"/>
          </a:xfrm>
        </p:spPr>
        <p:txBody>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dirty="0"/>
          </a:p>
        </p:txBody>
      </p:sp>
      <p:sp>
        <p:nvSpPr>
          <p:cNvPr id="5" name="Text Placeholder 13"/>
          <p:cNvSpPr>
            <a:spLocks noGrp="1"/>
          </p:cNvSpPr>
          <p:nvPr>
            <p:ph type="body" sz="quarter" idx="11"/>
          </p:nvPr>
        </p:nvSpPr>
        <p:spPr>
          <a:xfrm>
            <a:off x="1596572" y="471526"/>
            <a:ext cx="3006425"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a:t>Click to edit Master text styles</a:t>
            </a:r>
          </a:p>
        </p:txBody>
      </p:sp>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20234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6" presetClass="emph" presetSubtype="0" accel="50000" decel="50000" autoRev="1" fill="hold" grpId="1" nodeType="withEffect">
                                  <p:stCondLst>
                                    <p:cond delay="250"/>
                                  </p:stCondLst>
                                  <p:childTnLst>
                                    <p:animScale>
                                      <p:cBhvr>
                                        <p:cTn id="13" dur="5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5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8" grpId="0" animBg="1"/>
      <p:bldP spid="8"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2" y="1432831"/>
            <a:ext cx="5069272" cy="1028700"/>
          </a:xfrm>
        </p:spPr>
        <p:txBody>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dirty="0"/>
          </a:p>
        </p:txBody>
      </p:sp>
      <p:sp>
        <p:nvSpPr>
          <p:cNvPr id="5" name="Text Placeholder 13"/>
          <p:cNvSpPr>
            <a:spLocks noGrp="1"/>
          </p:cNvSpPr>
          <p:nvPr>
            <p:ph type="body" sz="quarter" idx="11"/>
          </p:nvPr>
        </p:nvSpPr>
        <p:spPr>
          <a:xfrm>
            <a:off x="1596572" y="471526"/>
            <a:ext cx="3006425"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a:t>Click to edit Master text styles</a:t>
            </a:r>
          </a:p>
        </p:txBody>
      </p:sp>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6507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6" presetClass="emph" presetSubtype="0" accel="50000" decel="50000" autoRev="1" fill="hold" grpId="1" nodeType="withEffect">
                                  <p:stCondLst>
                                    <p:cond delay="250"/>
                                  </p:stCondLst>
                                  <p:childTnLst>
                                    <p:animScale>
                                      <p:cBhvr>
                                        <p:cTn id="13" dur="5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5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8" grpId="0" animBg="1"/>
      <p:bldP spid="8"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87996-14C3-A446-A788-52FB3C04A7D9}"/>
              </a:ext>
            </a:extLst>
          </p:cNvPr>
          <p:cNvSpPr>
            <a:spLocks noGrp="1"/>
          </p:cNvSpPr>
          <p:nvPr>
            <p:ph idx="1"/>
          </p:nvPr>
        </p:nvSpPr>
        <p:spPr>
          <a:xfrm>
            <a:off x="838200" y="1600200"/>
            <a:ext cx="10515600" cy="4576763"/>
          </a:xfrm>
          <a:prstGeom prst="rect">
            <a:avLst/>
          </a:prstGeom>
        </p:spPr>
        <p:txBody>
          <a:bodyPr/>
          <a:lstStyle>
            <a:lvl1pPr marL="228600" indent="-228600">
              <a:buSzPct val="100000"/>
              <a:buFontTx/>
              <a:buBlip>
                <a:blip r:embed="rId2"/>
              </a:buBlip>
              <a:defRPr/>
            </a:lvl1pPr>
            <a:lvl2pPr marL="685800" indent="-228600">
              <a:buClr>
                <a:schemeClr val="accent1"/>
              </a:buClr>
              <a:buSzPct val="80000"/>
              <a:buFont typeface="Arial" panose="020B0604020202020204" pitchFamily="34" charset="0"/>
              <a:buChar char="•"/>
              <a:defRPr/>
            </a:lvl2pPr>
            <a:lvl3pPr marL="1143000" indent="-228600">
              <a:buSzPct val="85000"/>
              <a:buFont typeface="Courier New" panose="02070309020205020404" pitchFamily="49" charset="0"/>
              <a:buChar char="o"/>
              <a:defRPr/>
            </a:lvl3pPr>
            <a:lvl4pPr marL="1600200" indent="-228600">
              <a:buSzPct val="85000"/>
              <a:buFont typeface="Courier New" panose="02070309020205020404" pitchFamily="49" charset="0"/>
              <a:buChar char="o"/>
              <a:defRPr/>
            </a:lvl4pPr>
            <a:lvl5pPr marL="2057400" indent="-228600">
              <a:buSzPct val="85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032F80B-0A17-4C44-A412-2DBFBE44663A}"/>
              </a:ext>
            </a:extLst>
          </p:cNvPr>
          <p:cNvPicPr>
            <a:picLocks noChangeAspect="1"/>
          </p:cNvPicPr>
          <p:nvPr userDrawn="1"/>
        </p:nvPicPr>
        <p:blipFill>
          <a:blip r:embed="rId3"/>
          <a:stretch>
            <a:fillRect/>
          </a:stretch>
        </p:blipFill>
        <p:spPr>
          <a:xfrm flipV="1">
            <a:off x="123305" y="6485969"/>
            <a:ext cx="10515600" cy="79414"/>
          </a:xfrm>
          <a:prstGeom prst="rect">
            <a:avLst/>
          </a:prstGeom>
        </p:spPr>
      </p:pic>
      <p:pic>
        <p:nvPicPr>
          <p:cNvPr id="11" name="Picture 10">
            <a:extLst>
              <a:ext uri="{FF2B5EF4-FFF2-40B4-BE49-F238E27FC236}">
                <a16:creationId xmlns:a16="http://schemas.microsoft.com/office/drawing/2014/main" id="{68FE1725-E851-6847-A95E-931951CC7C97}"/>
              </a:ext>
            </a:extLst>
          </p:cNvPr>
          <p:cNvPicPr>
            <a:picLocks noChangeAspect="1"/>
          </p:cNvPicPr>
          <p:nvPr userDrawn="1"/>
        </p:nvPicPr>
        <p:blipFill>
          <a:blip r:embed="rId3"/>
          <a:stretch>
            <a:fillRect/>
          </a:stretch>
        </p:blipFill>
        <p:spPr>
          <a:xfrm>
            <a:off x="0" y="0"/>
            <a:ext cx="12192000" cy="92075"/>
          </a:xfrm>
          <a:prstGeom prst="rect">
            <a:avLst/>
          </a:prstGeom>
        </p:spPr>
      </p:pic>
      <p:sp>
        <p:nvSpPr>
          <p:cNvPr id="2" name="Title 1">
            <a:extLst>
              <a:ext uri="{FF2B5EF4-FFF2-40B4-BE49-F238E27FC236}">
                <a16:creationId xmlns:a16="http://schemas.microsoft.com/office/drawing/2014/main" id="{C758AFFF-9C43-6B4F-8FB1-80C86F7093C7}"/>
              </a:ext>
            </a:extLst>
          </p:cNvPr>
          <p:cNvSpPr>
            <a:spLocks noGrp="1"/>
          </p:cNvSpPr>
          <p:nvPr>
            <p:ph type="title"/>
          </p:nvPr>
        </p:nvSpPr>
        <p:spPr>
          <a:xfrm>
            <a:off x="838200" y="704298"/>
            <a:ext cx="10515600" cy="713867"/>
          </a:xfrm>
        </p:spPr>
        <p:txBody>
          <a:bodyPr/>
          <a:lstStyle/>
          <a:p>
            <a:r>
              <a:rPr lang="en-US"/>
              <a:t>Click to edit Master title style</a:t>
            </a:r>
          </a:p>
        </p:txBody>
      </p:sp>
    </p:spTree>
    <p:extLst>
      <p:ext uri="{BB962C8B-B14F-4D97-AF65-F5344CB8AC3E}">
        <p14:creationId xmlns:p14="http://schemas.microsoft.com/office/powerpoint/2010/main" val="86377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87996-14C3-A446-A788-52FB3C04A7D9}"/>
              </a:ext>
            </a:extLst>
          </p:cNvPr>
          <p:cNvSpPr>
            <a:spLocks noGrp="1"/>
          </p:cNvSpPr>
          <p:nvPr>
            <p:ph idx="1"/>
          </p:nvPr>
        </p:nvSpPr>
        <p:spPr>
          <a:xfrm>
            <a:off x="838200" y="1828799"/>
            <a:ext cx="10515600" cy="4348163"/>
          </a:xfrm>
          <a:prstGeom prst="rect">
            <a:avLst/>
          </a:prstGeom>
        </p:spPr>
        <p:txBody>
          <a:bodyPr/>
          <a:lstStyle>
            <a:lvl1pPr marL="228600" indent="-228600">
              <a:buFontTx/>
              <a:buBlip>
                <a:blip r:embed="rId2"/>
              </a:buBlip>
              <a:defRPr/>
            </a:lvl1pPr>
            <a:lvl2pPr>
              <a:buClr>
                <a:schemeClr val="accent1"/>
              </a:buClr>
              <a:buSzPct val="85000"/>
              <a:defRPr/>
            </a:lvl2pPr>
            <a:lvl3pPr marL="1143000" indent="-228600">
              <a:buSzPct val="85000"/>
              <a:buFont typeface="Courier New" panose="02070309020205020404" pitchFamily="49" charset="0"/>
              <a:buChar char="o"/>
              <a:defRPr/>
            </a:lvl3pPr>
            <a:lvl4pPr marL="1600200" indent="-228600">
              <a:buSzPct val="85000"/>
              <a:buFont typeface="Courier New" panose="02070309020205020404" pitchFamily="49" charset="0"/>
              <a:buChar char="o"/>
              <a:defRPr/>
            </a:lvl4pPr>
            <a:lvl5pPr marL="2057400" indent="-228600">
              <a:buSzPct val="85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032F80B-0A17-4C44-A412-2DBFBE44663A}"/>
              </a:ext>
            </a:extLst>
          </p:cNvPr>
          <p:cNvPicPr>
            <a:picLocks noChangeAspect="1"/>
          </p:cNvPicPr>
          <p:nvPr userDrawn="1"/>
        </p:nvPicPr>
        <p:blipFill>
          <a:blip r:embed="rId3"/>
          <a:stretch>
            <a:fillRect/>
          </a:stretch>
        </p:blipFill>
        <p:spPr>
          <a:xfrm flipV="1">
            <a:off x="123305" y="6485969"/>
            <a:ext cx="10515600" cy="79414"/>
          </a:xfrm>
          <a:prstGeom prst="rect">
            <a:avLst/>
          </a:prstGeom>
        </p:spPr>
      </p:pic>
      <p:pic>
        <p:nvPicPr>
          <p:cNvPr id="11" name="Picture 10">
            <a:extLst>
              <a:ext uri="{FF2B5EF4-FFF2-40B4-BE49-F238E27FC236}">
                <a16:creationId xmlns:a16="http://schemas.microsoft.com/office/drawing/2014/main" id="{68FE1725-E851-6847-A95E-931951CC7C97}"/>
              </a:ext>
            </a:extLst>
          </p:cNvPr>
          <p:cNvPicPr>
            <a:picLocks noChangeAspect="1"/>
          </p:cNvPicPr>
          <p:nvPr userDrawn="1"/>
        </p:nvPicPr>
        <p:blipFill>
          <a:blip r:embed="rId3"/>
          <a:stretch>
            <a:fillRect/>
          </a:stretch>
        </p:blipFill>
        <p:spPr>
          <a:xfrm>
            <a:off x="0" y="0"/>
            <a:ext cx="12192000" cy="92075"/>
          </a:xfrm>
          <a:prstGeom prst="rect">
            <a:avLst/>
          </a:prstGeom>
        </p:spPr>
      </p:pic>
      <p:sp>
        <p:nvSpPr>
          <p:cNvPr id="2" name="Title 1">
            <a:extLst>
              <a:ext uri="{FF2B5EF4-FFF2-40B4-BE49-F238E27FC236}">
                <a16:creationId xmlns:a16="http://schemas.microsoft.com/office/drawing/2014/main" id="{C758AFFF-9C43-6B4F-8FB1-80C86F7093C7}"/>
              </a:ext>
            </a:extLst>
          </p:cNvPr>
          <p:cNvSpPr>
            <a:spLocks noGrp="1"/>
          </p:cNvSpPr>
          <p:nvPr>
            <p:ph type="title"/>
          </p:nvPr>
        </p:nvSpPr>
        <p:spPr>
          <a:xfrm>
            <a:off x="838200" y="691662"/>
            <a:ext cx="10515600" cy="713867"/>
          </a:xfrm>
        </p:spPr>
        <p:txBody>
          <a:bodyPr/>
          <a:lstStyle/>
          <a:p>
            <a:r>
              <a:rPr lang="en-US"/>
              <a:t>Click to edit Master title style</a:t>
            </a:r>
          </a:p>
        </p:txBody>
      </p:sp>
      <p:sp>
        <p:nvSpPr>
          <p:cNvPr id="6" name="Text Placeholder 5">
            <a:extLst>
              <a:ext uri="{FF2B5EF4-FFF2-40B4-BE49-F238E27FC236}">
                <a16:creationId xmlns:a16="http://schemas.microsoft.com/office/drawing/2014/main" id="{1A3816C7-52A6-E44A-96E0-2485E162F02D}"/>
              </a:ext>
            </a:extLst>
          </p:cNvPr>
          <p:cNvSpPr>
            <a:spLocks noGrp="1"/>
          </p:cNvSpPr>
          <p:nvPr>
            <p:ph type="body" sz="quarter" idx="10" hasCustomPrompt="1"/>
          </p:nvPr>
        </p:nvSpPr>
        <p:spPr>
          <a:xfrm>
            <a:off x="838200" y="1277195"/>
            <a:ext cx="10515600" cy="323005"/>
          </a:xfrm>
          <a:prstGeom prst="rect">
            <a:avLst/>
          </a:prstGeom>
        </p:spPr>
        <p:txBody>
          <a:bodyPr>
            <a:normAutofit/>
          </a:bodyPr>
          <a:lstStyle>
            <a:lvl1pPr marL="0" indent="0">
              <a:buNone/>
              <a:defRPr sz="2400" b="0" i="0">
                <a:solidFill>
                  <a:schemeClr val="accent1"/>
                </a:solidFill>
                <a:latin typeface="Roboto Light" panose="02000000000000000000" pitchFamily="2" charset="0"/>
                <a:ea typeface="Roboto Light" panose="02000000000000000000" pitchFamily="2" charset="0"/>
              </a:defRPr>
            </a:lvl1pPr>
          </a:lstStyle>
          <a:p>
            <a:pPr lvl="0"/>
            <a:r>
              <a:rPr lang="en-US"/>
              <a:t>Click to add subtitle</a:t>
            </a:r>
          </a:p>
        </p:txBody>
      </p:sp>
    </p:spTree>
    <p:extLst>
      <p:ext uri="{BB962C8B-B14F-4D97-AF65-F5344CB8AC3E}">
        <p14:creationId xmlns:p14="http://schemas.microsoft.com/office/powerpoint/2010/main" val="3628423761"/>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B683A89-8D88-9431-0025-13582F5497FA}"/>
              </a:ext>
            </a:extLst>
          </p:cNvPr>
          <p:cNvSpPr>
            <a:spLocks noGrp="1" noChangeAspect="1"/>
          </p:cNvSpPr>
          <p:nvPr>
            <p:ph type="pic" sz="quarter" idx="11"/>
          </p:nvPr>
        </p:nvSpPr>
        <p:spPr>
          <a:xfrm>
            <a:off x="6700838" y="-965228"/>
            <a:ext cx="7158965" cy="7160141"/>
          </a:xfrm>
          <a:prstGeom prst="ellipse">
            <a:avLst/>
          </a:prstGeom>
          <a:effectLst>
            <a:outerShdw blurRad="50800" dist="38100" dir="2700000" algn="tl" rotWithShape="0">
              <a:prstClr val="black">
                <a:alpha val="40000"/>
              </a:prstClr>
            </a:outerShdw>
          </a:effectLst>
        </p:spPr>
        <p:txBody>
          <a:bodyPr/>
          <a:lstStyle>
            <a:lvl1pPr marL="0" indent="0">
              <a:buNone/>
              <a:defRPr/>
            </a:lvl1pPr>
          </a:lstStyle>
          <a:p>
            <a:endParaRPr lang="en-US"/>
          </a:p>
        </p:txBody>
      </p:sp>
      <p:pic>
        <p:nvPicPr>
          <p:cNvPr id="7" name="Picture 6">
            <a:extLst>
              <a:ext uri="{FF2B5EF4-FFF2-40B4-BE49-F238E27FC236}">
                <a16:creationId xmlns:a16="http://schemas.microsoft.com/office/drawing/2014/main" id="{6032F80B-0A17-4C44-A412-2DBFBE44663A}"/>
              </a:ext>
            </a:extLst>
          </p:cNvPr>
          <p:cNvPicPr>
            <a:picLocks noChangeAspect="1"/>
          </p:cNvPicPr>
          <p:nvPr userDrawn="1"/>
        </p:nvPicPr>
        <p:blipFill>
          <a:blip r:embed="rId2"/>
          <a:stretch>
            <a:fillRect/>
          </a:stretch>
        </p:blipFill>
        <p:spPr>
          <a:xfrm flipV="1">
            <a:off x="123305" y="6485969"/>
            <a:ext cx="10515600" cy="79414"/>
          </a:xfrm>
          <a:prstGeom prst="rect">
            <a:avLst/>
          </a:prstGeom>
        </p:spPr>
      </p:pic>
      <p:pic>
        <p:nvPicPr>
          <p:cNvPr id="11" name="Picture 10">
            <a:extLst>
              <a:ext uri="{FF2B5EF4-FFF2-40B4-BE49-F238E27FC236}">
                <a16:creationId xmlns:a16="http://schemas.microsoft.com/office/drawing/2014/main" id="{68FE1725-E851-6847-A95E-931951CC7C97}"/>
              </a:ext>
            </a:extLst>
          </p:cNvPr>
          <p:cNvPicPr>
            <a:picLocks noChangeAspect="1"/>
          </p:cNvPicPr>
          <p:nvPr userDrawn="1"/>
        </p:nvPicPr>
        <p:blipFill>
          <a:blip r:embed="rId2"/>
          <a:stretch>
            <a:fillRect/>
          </a:stretch>
        </p:blipFill>
        <p:spPr>
          <a:xfrm>
            <a:off x="0" y="0"/>
            <a:ext cx="12192000" cy="92075"/>
          </a:xfrm>
          <a:prstGeom prst="rect">
            <a:avLst/>
          </a:prstGeom>
        </p:spPr>
      </p:pic>
      <p:sp>
        <p:nvSpPr>
          <p:cNvPr id="2" name="Title 1">
            <a:extLst>
              <a:ext uri="{FF2B5EF4-FFF2-40B4-BE49-F238E27FC236}">
                <a16:creationId xmlns:a16="http://schemas.microsoft.com/office/drawing/2014/main" id="{C758AFFF-9C43-6B4F-8FB1-80C86F7093C7}"/>
              </a:ext>
            </a:extLst>
          </p:cNvPr>
          <p:cNvSpPr>
            <a:spLocks noGrp="1"/>
          </p:cNvSpPr>
          <p:nvPr>
            <p:ph type="title"/>
          </p:nvPr>
        </p:nvSpPr>
        <p:spPr>
          <a:xfrm>
            <a:off x="838200" y="691662"/>
            <a:ext cx="5862638" cy="713867"/>
          </a:xfrm>
        </p:spPr>
        <p:txBody>
          <a:bodyPr>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87996-14C3-A446-A788-52FB3C04A7D9}"/>
              </a:ext>
            </a:extLst>
          </p:cNvPr>
          <p:cNvSpPr>
            <a:spLocks noGrp="1"/>
          </p:cNvSpPr>
          <p:nvPr>
            <p:ph idx="1"/>
          </p:nvPr>
        </p:nvSpPr>
        <p:spPr>
          <a:xfrm>
            <a:off x="838200" y="1846750"/>
            <a:ext cx="5257800" cy="4348163"/>
          </a:xfrm>
          <a:prstGeom prst="rect">
            <a:avLst/>
          </a:prstGeom>
        </p:spPr>
        <p:txBody>
          <a:bodyPr/>
          <a:lstStyle>
            <a:lvl1pPr marL="228600" indent="-228600">
              <a:buFontTx/>
              <a:buBlip>
                <a:blip r:embed="rId3"/>
              </a:buBlip>
              <a:defRPr/>
            </a:lvl1pPr>
            <a:lvl2pPr>
              <a:buClr>
                <a:schemeClr val="accent1"/>
              </a:buClr>
              <a:buSzPct val="85000"/>
              <a:defRPr/>
            </a:lvl2pPr>
            <a:lvl3pPr marL="1143000" indent="-228600">
              <a:buSzPct val="85000"/>
              <a:buFont typeface="Courier New" panose="02070309020205020404" pitchFamily="49" charset="0"/>
              <a:buChar char="o"/>
              <a:defRPr/>
            </a:lvl3pPr>
            <a:lvl4pPr marL="1600200" indent="-228600">
              <a:buSzPct val="85000"/>
              <a:buFont typeface="Courier New" panose="02070309020205020404" pitchFamily="49" charset="0"/>
              <a:buChar char="o"/>
              <a:defRPr/>
            </a:lvl4pPr>
            <a:lvl5pPr marL="2057400" indent="-228600">
              <a:buSzPct val="85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A3816C7-52A6-E44A-96E0-2485E162F02D}"/>
              </a:ext>
            </a:extLst>
          </p:cNvPr>
          <p:cNvSpPr>
            <a:spLocks noGrp="1"/>
          </p:cNvSpPr>
          <p:nvPr>
            <p:ph type="body" sz="quarter" idx="10" hasCustomPrompt="1"/>
          </p:nvPr>
        </p:nvSpPr>
        <p:spPr>
          <a:xfrm>
            <a:off x="838200" y="1277195"/>
            <a:ext cx="10515600" cy="323005"/>
          </a:xfrm>
          <a:prstGeom prst="rect">
            <a:avLst/>
          </a:prstGeom>
        </p:spPr>
        <p:txBody>
          <a:bodyPr>
            <a:normAutofit/>
          </a:bodyPr>
          <a:lstStyle>
            <a:lvl1pPr marL="0" indent="0">
              <a:buNone/>
              <a:defRPr sz="2400" b="0" i="0">
                <a:solidFill>
                  <a:schemeClr val="accent1"/>
                </a:solidFill>
                <a:latin typeface="Roboto Light" panose="02000000000000000000" pitchFamily="2" charset="0"/>
                <a:ea typeface="Roboto Light" panose="02000000000000000000" pitchFamily="2" charset="0"/>
              </a:defRPr>
            </a:lvl1pPr>
          </a:lstStyle>
          <a:p>
            <a:pPr lvl="0"/>
            <a:r>
              <a:rPr lang="en-US"/>
              <a:t>Click to add subtitle</a:t>
            </a:r>
          </a:p>
        </p:txBody>
      </p:sp>
    </p:spTree>
    <p:extLst>
      <p:ext uri="{BB962C8B-B14F-4D97-AF65-F5344CB8AC3E}">
        <p14:creationId xmlns:p14="http://schemas.microsoft.com/office/powerpoint/2010/main" val="3888670919"/>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054A-388A-7749-B871-DFF0166E4A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15ED9-7BF8-AC44-94B0-D420018A68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686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CF5BA-BD94-5246-8844-3DCF1B981814}"/>
              </a:ext>
            </a:extLst>
          </p:cNvPr>
          <p:cNvSpPr>
            <a:spLocks noGrp="1"/>
          </p:cNvSpPr>
          <p:nvPr>
            <p:ph sz="half" idx="1"/>
          </p:nvPr>
        </p:nvSpPr>
        <p:spPr>
          <a:xfrm>
            <a:off x="847024" y="2057400"/>
            <a:ext cx="5181600" cy="4139794"/>
          </a:xfrm>
          <a:prstGeom prst="rect">
            <a:avLst/>
          </a:prstGeom>
        </p:spPr>
        <p:txBody>
          <a:bodyPr/>
          <a:lstStyle>
            <a:lvl1pPr marL="228600" indent="-228600">
              <a:buFontTx/>
              <a:buBlip>
                <a:blip r:embed="rId2"/>
              </a:buBlip>
              <a:defRPr/>
            </a:lvl1pPr>
            <a:lvl2pPr>
              <a:buClr>
                <a:schemeClr val="accent1"/>
              </a:buClr>
              <a:buSzPct val="85000"/>
              <a:defRPr/>
            </a:lvl2pPr>
            <a:lvl3pPr marL="1143000" indent="-228600">
              <a:buClr>
                <a:schemeClr val="tx2"/>
              </a:buClr>
              <a:buSzPct val="85000"/>
              <a:buFont typeface="Courier New" panose="02070309020205020404" pitchFamily="49" charset="0"/>
              <a:buChar char="o"/>
              <a:defRPr/>
            </a:lvl3pPr>
            <a:lvl4pPr marL="1600200" indent="-228600">
              <a:buClr>
                <a:schemeClr val="tx2"/>
              </a:buClr>
              <a:buSzPct val="85000"/>
              <a:buFont typeface="Courier New" panose="02070309020205020404" pitchFamily="49" charset="0"/>
              <a:buChar char="o"/>
              <a:defRPr/>
            </a:lvl4pPr>
            <a:lvl5pPr marL="2057400" indent="-228600">
              <a:buClr>
                <a:schemeClr val="tx2"/>
              </a:buClr>
              <a:buSzPct val="85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1511C9-2746-FB49-B917-1E69C4FAFAE1}"/>
              </a:ext>
            </a:extLst>
          </p:cNvPr>
          <p:cNvSpPr>
            <a:spLocks noGrp="1"/>
          </p:cNvSpPr>
          <p:nvPr>
            <p:ph sz="half" idx="2"/>
          </p:nvPr>
        </p:nvSpPr>
        <p:spPr>
          <a:xfrm>
            <a:off x="6172200" y="2057399"/>
            <a:ext cx="5181600" cy="4140775"/>
          </a:xfrm>
          <a:prstGeom prst="rect">
            <a:avLst/>
          </a:prstGeom>
        </p:spPr>
        <p:txBody>
          <a:bodyPr/>
          <a:lstStyle>
            <a:lvl1pPr marL="228600" indent="-228600">
              <a:buFontTx/>
              <a:buBlip>
                <a:blip r:embed="rId2"/>
              </a:buBlip>
              <a:defRPr/>
            </a:lvl1pPr>
            <a:lvl2pPr marL="800100" indent="-342900">
              <a:buClr>
                <a:schemeClr val="accent1"/>
              </a:buClr>
              <a:buSzPct val="85000"/>
              <a:buFont typeface="Arial" panose="020B0604020202020204" pitchFamily="34" charset="0"/>
              <a:buChar char="•"/>
              <a:defRPr/>
            </a:lvl2pPr>
            <a:lvl3pPr marL="1143000" indent="-228600">
              <a:buSzPct val="85000"/>
              <a:buFont typeface="Courier New" panose="02070309020205020404" pitchFamily="49" charset="0"/>
              <a:buChar char="o"/>
              <a:defRPr/>
            </a:lvl3pPr>
            <a:lvl4pPr marL="1600200" indent="-228600">
              <a:buSzPct val="85000"/>
              <a:buFont typeface="Courier New" panose="02070309020205020404" pitchFamily="49" charset="0"/>
              <a:buChar char="o"/>
              <a:defRPr/>
            </a:lvl4pPr>
            <a:lvl5pPr marL="2057400" indent="-228600">
              <a:buSzPct val="85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FE5D998-E703-5F46-A5D2-65BF0E66B875}"/>
              </a:ext>
            </a:extLst>
          </p:cNvPr>
          <p:cNvPicPr>
            <a:picLocks noChangeAspect="1"/>
          </p:cNvPicPr>
          <p:nvPr userDrawn="1"/>
        </p:nvPicPr>
        <p:blipFill>
          <a:blip r:embed="rId3"/>
          <a:stretch>
            <a:fillRect/>
          </a:stretch>
        </p:blipFill>
        <p:spPr>
          <a:xfrm flipV="1">
            <a:off x="123305" y="6485969"/>
            <a:ext cx="10515600" cy="79414"/>
          </a:xfrm>
          <a:prstGeom prst="rect">
            <a:avLst/>
          </a:prstGeom>
        </p:spPr>
      </p:pic>
      <p:sp>
        <p:nvSpPr>
          <p:cNvPr id="9" name="TextBox 8">
            <a:extLst>
              <a:ext uri="{FF2B5EF4-FFF2-40B4-BE49-F238E27FC236}">
                <a16:creationId xmlns:a16="http://schemas.microsoft.com/office/drawing/2014/main" id="{1DD3B89F-D633-3840-82FF-E9F29B6682F4}"/>
              </a:ext>
            </a:extLst>
          </p:cNvPr>
          <p:cNvSpPr txBox="1"/>
          <p:nvPr userDrawn="1"/>
        </p:nvSpPr>
        <p:spPr>
          <a:xfrm>
            <a:off x="123305" y="6567300"/>
            <a:ext cx="2811631" cy="200055"/>
          </a:xfrm>
          <a:prstGeom prst="rect">
            <a:avLst/>
          </a:prstGeom>
          <a:noFill/>
        </p:spPr>
        <p:txBody>
          <a:bodyPr wrap="square" rtlCol="0">
            <a:spAutoFit/>
          </a:bodyPr>
          <a:lstStyle/>
          <a:p>
            <a:r>
              <a:rPr lang="en-US" sz="700">
                <a:latin typeface="Roboto" panose="02000000000000000000" pitchFamily="2" charset="0"/>
                <a:ea typeface="Roboto" panose="02000000000000000000" pitchFamily="2" charset="0"/>
              </a:rPr>
              <a:t>Copyright © 2021</a:t>
            </a:r>
          </a:p>
        </p:txBody>
      </p:sp>
      <p:pic>
        <p:nvPicPr>
          <p:cNvPr id="12" name="Picture 11">
            <a:extLst>
              <a:ext uri="{FF2B5EF4-FFF2-40B4-BE49-F238E27FC236}">
                <a16:creationId xmlns:a16="http://schemas.microsoft.com/office/drawing/2014/main" id="{6371A310-6542-EC4D-B771-77D5BB540E86}"/>
              </a:ext>
            </a:extLst>
          </p:cNvPr>
          <p:cNvPicPr>
            <a:picLocks noChangeAspect="1"/>
          </p:cNvPicPr>
          <p:nvPr userDrawn="1"/>
        </p:nvPicPr>
        <p:blipFill>
          <a:blip r:embed="rId3"/>
          <a:stretch>
            <a:fillRect/>
          </a:stretch>
        </p:blipFill>
        <p:spPr>
          <a:xfrm>
            <a:off x="0" y="0"/>
            <a:ext cx="12192000" cy="92075"/>
          </a:xfrm>
          <a:prstGeom prst="rect">
            <a:avLst/>
          </a:prstGeom>
        </p:spPr>
      </p:pic>
      <p:sp>
        <p:nvSpPr>
          <p:cNvPr id="2" name="Title 1">
            <a:extLst>
              <a:ext uri="{FF2B5EF4-FFF2-40B4-BE49-F238E27FC236}">
                <a16:creationId xmlns:a16="http://schemas.microsoft.com/office/drawing/2014/main" id="{16EC7292-AA81-C249-A03A-409C048D3854}"/>
              </a:ext>
            </a:extLst>
          </p:cNvPr>
          <p:cNvSpPr>
            <a:spLocks noGrp="1"/>
          </p:cNvSpPr>
          <p:nvPr>
            <p:ph type="title"/>
          </p:nvPr>
        </p:nvSpPr>
        <p:spPr>
          <a:xfrm>
            <a:off x="838200" y="644275"/>
            <a:ext cx="10515600" cy="808202"/>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530428FC-670D-754F-81F5-055098D54E38}"/>
              </a:ext>
            </a:extLst>
          </p:cNvPr>
          <p:cNvSpPr>
            <a:spLocks noGrp="1"/>
          </p:cNvSpPr>
          <p:nvPr>
            <p:ph type="body" sz="quarter" idx="10" hasCustomPrompt="1"/>
          </p:nvPr>
        </p:nvSpPr>
        <p:spPr>
          <a:xfrm>
            <a:off x="838200" y="1281013"/>
            <a:ext cx="10515600" cy="309562"/>
          </a:xfrm>
          <a:prstGeom prst="rect">
            <a:avLst/>
          </a:prstGeom>
        </p:spPr>
        <p:txBody>
          <a:bodyPr>
            <a:noAutofit/>
          </a:bodyPr>
          <a:lstStyle>
            <a:lvl1pPr marL="0" indent="0">
              <a:buNone/>
              <a:defRPr sz="2400" b="0" i="0">
                <a:solidFill>
                  <a:schemeClr val="accent1"/>
                </a:solidFill>
                <a:latin typeface="Roboto Light" panose="02000000000000000000" pitchFamily="2" charset="0"/>
                <a:ea typeface="Roboto Light" panose="02000000000000000000" pitchFamily="2" charset="0"/>
              </a:defRPr>
            </a:lvl1pPr>
          </a:lstStyle>
          <a:p>
            <a:pPr lvl="0"/>
            <a:r>
              <a:rPr lang="en-US"/>
              <a:t>Click to add subtitle</a:t>
            </a:r>
          </a:p>
        </p:txBody>
      </p:sp>
    </p:spTree>
    <p:extLst>
      <p:ext uri="{BB962C8B-B14F-4D97-AF65-F5344CB8AC3E}">
        <p14:creationId xmlns:p14="http://schemas.microsoft.com/office/powerpoint/2010/main" val="1140936833"/>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698677-78C2-7445-B63E-7D29392237AA}"/>
              </a:ext>
            </a:extLst>
          </p:cNvPr>
          <p:cNvSpPr>
            <a:spLocks noGrp="1"/>
          </p:cNvSpPr>
          <p:nvPr>
            <p:ph type="body" idx="1"/>
          </p:nvPr>
        </p:nvSpPr>
        <p:spPr>
          <a:xfrm>
            <a:off x="839788" y="895094"/>
            <a:ext cx="5157787" cy="823912"/>
          </a:xfrm>
          <a:prstGeom prst="rect">
            <a:avLst/>
          </a:prstGeom>
        </p:spPr>
        <p:txBody>
          <a:bodyPr anchor="b">
            <a:normAutofit/>
          </a:bodyPr>
          <a:lstStyle>
            <a:lvl1pPr marL="0" indent="0">
              <a:buNone/>
              <a:defRPr sz="28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53647-1694-D34C-8F5D-DAE08FE7E6F5}"/>
              </a:ext>
            </a:extLst>
          </p:cNvPr>
          <p:cNvSpPr>
            <a:spLocks noGrp="1"/>
          </p:cNvSpPr>
          <p:nvPr>
            <p:ph sz="half" idx="2"/>
          </p:nvPr>
        </p:nvSpPr>
        <p:spPr>
          <a:xfrm>
            <a:off x="839788" y="2057400"/>
            <a:ext cx="5157787" cy="4132263"/>
          </a:xfrm>
          <a:prstGeom prst="rect">
            <a:avLst/>
          </a:prstGeom>
        </p:spPr>
        <p:txBody>
          <a:bodyPr>
            <a:normAutofit/>
          </a:bodyPr>
          <a:lstStyle>
            <a:lvl1pPr marL="228600" indent="-228600">
              <a:buFontTx/>
              <a:buBlip>
                <a:blip r:embed="rId2"/>
              </a:buBlip>
              <a:defRPr sz="2400"/>
            </a:lvl1pPr>
            <a:lvl2pPr>
              <a:buClr>
                <a:schemeClr val="accent1"/>
              </a:buClr>
              <a:buSzPct val="85000"/>
              <a:defRPr sz="2000"/>
            </a:lvl2pPr>
            <a:lvl3pPr marL="1143000" indent="-228600">
              <a:buSzPct val="85000"/>
              <a:buFont typeface="Courier New" panose="02070309020205020404" pitchFamily="49" charset="0"/>
              <a:buChar char="o"/>
              <a:defRPr sz="1800"/>
            </a:lvl3pPr>
            <a:lvl4pPr marL="1600200" indent="-228600">
              <a:buSzPct val="85000"/>
              <a:buFont typeface="Courier New" panose="02070309020205020404" pitchFamily="49" charset="0"/>
              <a:buChar char="o"/>
              <a:defRPr sz="1600"/>
            </a:lvl4pPr>
            <a:lvl5pPr marL="2057400" indent="-228600">
              <a:buSzPct val="85000"/>
              <a:buFont typeface="Courier New" panose="02070309020205020404" pitchFamily="49" charset="0"/>
              <a:buChar char="o"/>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FB8A5-9D28-7348-BF02-FC929E81EA3F}"/>
              </a:ext>
            </a:extLst>
          </p:cNvPr>
          <p:cNvSpPr>
            <a:spLocks noGrp="1"/>
          </p:cNvSpPr>
          <p:nvPr>
            <p:ph type="body" sz="quarter" idx="3"/>
          </p:nvPr>
        </p:nvSpPr>
        <p:spPr>
          <a:xfrm>
            <a:off x="6169024" y="909524"/>
            <a:ext cx="5183188" cy="823912"/>
          </a:xfrm>
          <a:prstGeom prst="rect">
            <a:avLst/>
          </a:prstGeom>
        </p:spPr>
        <p:txBody>
          <a:bodyPr anchor="b">
            <a:normAutofit/>
          </a:bodyPr>
          <a:lstStyle>
            <a:lvl1pPr marL="0" indent="0">
              <a:buNone/>
              <a:defRPr sz="28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77727-76AF-7141-ADCD-48AA1C6F02EA}"/>
              </a:ext>
            </a:extLst>
          </p:cNvPr>
          <p:cNvSpPr>
            <a:spLocks noGrp="1"/>
          </p:cNvSpPr>
          <p:nvPr>
            <p:ph sz="quarter" idx="4"/>
          </p:nvPr>
        </p:nvSpPr>
        <p:spPr>
          <a:xfrm>
            <a:off x="6172200" y="2057400"/>
            <a:ext cx="5183188" cy="4132263"/>
          </a:xfrm>
          <a:prstGeom prst="rect">
            <a:avLst/>
          </a:prstGeom>
        </p:spPr>
        <p:txBody>
          <a:bodyPr>
            <a:normAutofit/>
          </a:bodyPr>
          <a:lstStyle>
            <a:lvl1pPr marL="228600" indent="-228600">
              <a:buFontTx/>
              <a:buBlip>
                <a:blip r:embed="rId2"/>
              </a:buBlip>
              <a:defRPr sz="2400"/>
            </a:lvl1pPr>
            <a:lvl2pPr>
              <a:buClr>
                <a:schemeClr val="accent1"/>
              </a:buClr>
              <a:buSzPct val="85000"/>
              <a:defRPr sz="2000"/>
            </a:lvl2pPr>
            <a:lvl3pPr marL="1143000" indent="-228600">
              <a:buSzPct val="85000"/>
              <a:buFont typeface="Courier New" panose="02070309020205020404" pitchFamily="49" charset="0"/>
              <a:buChar char="o"/>
              <a:defRPr sz="1800"/>
            </a:lvl3pPr>
            <a:lvl4pPr marL="1600200" indent="-228600">
              <a:buSzPct val="85000"/>
              <a:buFont typeface="Courier New" panose="02070309020205020404" pitchFamily="49" charset="0"/>
              <a:buChar char="o"/>
              <a:defRPr sz="1600"/>
            </a:lvl4pPr>
            <a:lvl5pPr marL="2057400" indent="-228600">
              <a:buSzPct val="85000"/>
              <a:buFont typeface="Courier New" panose="02070309020205020404" pitchFamily="49" charset="0"/>
              <a:buChar char="o"/>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39AF9EE-9228-CD4C-91F1-FF4279566F77}"/>
              </a:ext>
            </a:extLst>
          </p:cNvPr>
          <p:cNvPicPr>
            <a:picLocks noChangeAspect="1"/>
          </p:cNvPicPr>
          <p:nvPr userDrawn="1"/>
        </p:nvPicPr>
        <p:blipFill>
          <a:blip r:embed="rId3"/>
          <a:stretch>
            <a:fillRect/>
          </a:stretch>
        </p:blipFill>
        <p:spPr>
          <a:xfrm flipV="1">
            <a:off x="123305" y="6485969"/>
            <a:ext cx="10515600" cy="79414"/>
          </a:xfrm>
          <a:prstGeom prst="rect">
            <a:avLst/>
          </a:prstGeom>
        </p:spPr>
      </p:pic>
      <p:pic>
        <p:nvPicPr>
          <p:cNvPr id="14" name="Picture 13">
            <a:extLst>
              <a:ext uri="{FF2B5EF4-FFF2-40B4-BE49-F238E27FC236}">
                <a16:creationId xmlns:a16="http://schemas.microsoft.com/office/drawing/2014/main" id="{AE39E6A1-5462-6D4D-9FD6-9613A49964FF}"/>
              </a:ext>
            </a:extLst>
          </p:cNvPr>
          <p:cNvPicPr>
            <a:picLocks noChangeAspect="1"/>
          </p:cNvPicPr>
          <p:nvPr userDrawn="1"/>
        </p:nvPicPr>
        <p:blipFill>
          <a:blip r:embed="rId3"/>
          <a:stretch>
            <a:fillRect/>
          </a:stretch>
        </p:blipFill>
        <p:spPr>
          <a:xfrm>
            <a:off x="0" y="9778"/>
            <a:ext cx="12192000" cy="92075"/>
          </a:xfrm>
          <a:prstGeom prst="rect">
            <a:avLst/>
          </a:prstGeom>
        </p:spPr>
      </p:pic>
    </p:spTree>
    <p:extLst>
      <p:ext uri="{BB962C8B-B14F-4D97-AF65-F5344CB8AC3E}">
        <p14:creationId xmlns:p14="http://schemas.microsoft.com/office/powerpoint/2010/main" val="232841663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5FB8A8-1E6E-7041-933E-D2CA3ED059BD}"/>
              </a:ext>
            </a:extLst>
          </p:cNvPr>
          <p:cNvPicPr>
            <a:picLocks noChangeAspect="1"/>
          </p:cNvPicPr>
          <p:nvPr userDrawn="1"/>
        </p:nvPicPr>
        <p:blipFill>
          <a:blip r:embed="rId2"/>
          <a:stretch>
            <a:fillRect/>
          </a:stretch>
        </p:blipFill>
        <p:spPr>
          <a:xfrm>
            <a:off x="0" y="9778"/>
            <a:ext cx="12192000" cy="92075"/>
          </a:xfrm>
          <a:prstGeom prst="rect">
            <a:avLst/>
          </a:prstGeom>
        </p:spPr>
      </p:pic>
    </p:spTree>
    <p:extLst>
      <p:ext uri="{BB962C8B-B14F-4D97-AF65-F5344CB8AC3E}">
        <p14:creationId xmlns:p14="http://schemas.microsoft.com/office/powerpoint/2010/main" val="63738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86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94BFF-E758-BB47-8321-2321E304B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3E51C4-5B2F-C04A-AE4E-F938C0D3F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E1EFD296-EB68-8B49-8C77-5DC8CF0DFC51}"/>
              </a:ext>
            </a:extLst>
          </p:cNvPr>
          <p:cNvSpPr txBox="1">
            <a:spLocks/>
          </p:cNvSpPr>
          <p:nvPr userDrawn="1"/>
        </p:nvSpPr>
        <p:spPr>
          <a:xfrm>
            <a:off x="3323705" y="6225351"/>
            <a:ext cx="4114800" cy="198233"/>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 name="Group 3">
            <a:extLst>
              <a:ext uri="{FF2B5EF4-FFF2-40B4-BE49-F238E27FC236}">
                <a16:creationId xmlns:a16="http://schemas.microsoft.com/office/drawing/2014/main" id="{51668B75-9016-B249-8B8E-24C66E511AF3}"/>
              </a:ext>
            </a:extLst>
          </p:cNvPr>
          <p:cNvGrpSpPr/>
          <p:nvPr userDrawn="1"/>
        </p:nvGrpSpPr>
        <p:grpSpPr>
          <a:xfrm>
            <a:off x="123305" y="6281810"/>
            <a:ext cx="11797640" cy="567146"/>
            <a:chOff x="123305" y="6281810"/>
            <a:chExt cx="11797640" cy="567146"/>
          </a:xfrm>
        </p:grpSpPr>
        <p:pic>
          <p:nvPicPr>
            <p:cNvPr id="7" name="Picture 6">
              <a:extLst>
                <a:ext uri="{FF2B5EF4-FFF2-40B4-BE49-F238E27FC236}">
                  <a16:creationId xmlns:a16="http://schemas.microsoft.com/office/drawing/2014/main" id="{C1706D70-375C-7A4D-8000-07E82B590B31}"/>
                </a:ext>
              </a:extLst>
            </p:cNvPr>
            <p:cNvPicPr>
              <a:picLocks noChangeAspect="1"/>
            </p:cNvPicPr>
            <p:nvPr userDrawn="1"/>
          </p:nvPicPr>
          <p:blipFill>
            <a:blip r:embed="rId20"/>
            <a:stretch>
              <a:fillRect/>
            </a:stretch>
          </p:blipFill>
          <p:spPr>
            <a:xfrm flipV="1">
              <a:off x="123305" y="6485969"/>
              <a:ext cx="10515600" cy="79414"/>
            </a:xfrm>
            <a:prstGeom prst="rect">
              <a:avLst/>
            </a:prstGeom>
          </p:spPr>
        </p:pic>
        <p:sp>
          <p:nvSpPr>
            <p:cNvPr id="8" name="TextBox 7">
              <a:extLst>
                <a:ext uri="{FF2B5EF4-FFF2-40B4-BE49-F238E27FC236}">
                  <a16:creationId xmlns:a16="http://schemas.microsoft.com/office/drawing/2014/main" id="{AC00834B-DEE5-3E49-ABD4-5A204009DC54}"/>
                </a:ext>
              </a:extLst>
            </p:cNvPr>
            <p:cNvSpPr txBox="1"/>
            <p:nvPr userDrawn="1"/>
          </p:nvSpPr>
          <p:spPr>
            <a:xfrm>
              <a:off x="123305" y="6567300"/>
              <a:ext cx="2811631" cy="200055"/>
            </a:xfrm>
            <a:prstGeom prst="rect">
              <a:avLst/>
            </a:prstGeom>
            <a:noFill/>
          </p:spPr>
          <p:txBody>
            <a:bodyPr wrap="square" rtlCol="0">
              <a:spAutoFit/>
            </a:bodyPr>
            <a:lstStyle/>
            <a:p>
              <a:r>
                <a:rPr lang="en-US" sz="700">
                  <a:latin typeface="Roboto" panose="02000000000000000000" pitchFamily="2" charset="0"/>
                  <a:ea typeface="Roboto" panose="02000000000000000000" pitchFamily="2" charset="0"/>
                </a:rPr>
                <a:t>Copyright © 2023</a:t>
              </a:r>
            </a:p>
          </p:txBody>
        </p:sp>
        <p:pic>
          <p:nvPicPr>
            <p:cNvPr id="12" name="Afbeelding 11">
              <a:extLst>
                <a:ext uri="{FF2B5EF4-FFF2-40B4-BE49-F238E27FC236}">
                  <a16:creationId xmlns:a16="http://schemas.microsoft.com/office/drawing/2014/main" id="{146311DF-96E2-9F45-9221-7D99458B62B1}"/>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10786654" y="6281810"/>
              <a:ext cx="1134291" cy="567146"/>
            </a:xfrm>
            <a:prstGeom prst="rect">
              <a:avLst/>
            </a:prstGeom>
          </p:spPr>
        </p:pic>
      </p:grpSp>
      <p:sp>
        <p:nvSpPr>
          <p:cNvPr id="5" name="TextBox 4">
            <a:extLst>
              <a:ext uri="{FF2B5EF4-FFF2-40B4-BE49-F238E27FC236}">
                <a16:creationId xmlns:a16="http://schemas.microsoft.com/office/drawing/2014/main" id="{F5CCE10D-6E4C-6818-2BCE-AF84184D43D6}"/>
              </a:ext>
            </a:extLst>
          </p:cNvPr>
          <p:cNvSpPr txBox="1"/>
          <p:nvPr userDrawn="1"/>
        </p:nvSpPr>
        <p:spPr>
          <a:xfrm>
            <a:off x="9858103" y="6565383"/>
            <a:ext cx="780802" cy="200055"/>
          </a:xfrm>
          <a:prstGeom prst="rect">
            <a:avLst/>
          </a:prstGeom>
          <a:noFill/>
        </p:spPr>
        <p:txBody>
          <a:bodyPr wrap="square" rtlCol="0">
            <a:spAutoFit/>
          </a:bodyPr>
          <a:lstStyle/>
          <a:p>
            <a:pPr algn="r"/>
            <a:fld id="{CE400582-6F9A-D643-B4FE-BF62F3B9D0F5}" type="slidenum">
              <a:rPr lang="en-US" sz="700" smtClean="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9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501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4" r:id="rId3"/>
    <p:sldLayoutId id="2147483728" r:id="rId4"/>
    <p:sldLayoutId id="2147483651" r:id="rId5"/>
    <p:sldLayoutId id="2147483652" r:id="rId6"/>
    <p:sldLayoutId id="2147483653" r:id="rId7"/>
    <p:sldLayoutId id="2147483654" r:id="rId8"/>
    <p:sldLayoutId id="2147483655" r:id="rId9"/>
    <p:sldLayoutId id="2147483656" r:id="rId10"/>
    <p:sldLayoutId id="2147483657" r:id="rId11"/>
    <p:sldLayoutId id="2147483659" r:id="rId12"/>
    <p:sldLayoutId id="2147483726" r:id="rId13"/>
    <p:sldLayoutId id="2147483722" r:id="rId14"/>
    <p:sldLayoutId id="2147483723" r:id="rId15"/>
    <p:sldLayoutId id="2147483725" r:id="rId16"/>
    <p:sldLayoutId id="2147483729" r:id="rId17"/>
    <p:sldLayoutId id="2147483730" r:id="rId18"/>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Tx/>
        <a:buBlip>
          <a:blip r:embed="rId22"/>
        </a:buBlip>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SzPct val="85000"/>
        <a:buFont typeface="Courier New" panose="02070309020205020404" pitchFamily="49" charset="0"/>
        <a:buChar char="o"/>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SzPct val="85000"/>
        <a:buFont typeface="Courier New" panose="02070309020205020404" pitchFamily="49" charset="0"/>
        <a:buChar char="o"/>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2160" userDrawn="1">
          <p15:clr>
            <a:srgbClr val="F26B43"/>
          </p15:clr>
        </p15:guide>
        <p15:guide id="3" pos="3840" userDrawn="1">
          <p15:clr>
            <a:srgbClr val="F26B43"/>
          </p15:clr>
        </p15:guide>
        <p15:guide id="4" orient="horz" pos="768" userDrawn="1">
          <p15:clr>
            <a:srgbClr val="F26B43"/>
          </p15:clr>
        </p15:guide>
        <p15:guide id="5" pos="7152" userDrawn="1">
          <p15:clr>
            <a:srgbClr val="F26B43"/>
          </p15:clr>
        </p15:guide>
        <p15:guide id="6" orient="horz" pos="1008" userDrawn="1">
          <p15:clr>
            <a:srgbClr val="F26B43"/>
          </p15:clr>
        </p15:guide>
        <p15:guide id="7"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5693-756C-6548-AA85-451D61CB1306}"/>
              </a:ext>
            </a:extLst>
          </p:cNvPr>
          <p:cNvSpPr>
            <a:spLocks noGrp="1"/>
          </p:cNvSpPr>
          <p:nvPr>
            <p:ph type="ctrTitle"/>
          </p:nvPr>
        </p:nvSpPr>
        <p:spPr>
          <a:xfrm>
            <a:off x="838200" y="1450020"/>
            <a:ext cx="9829800" cy="2387600"/>
          </a:xfrm>
        </p:spPr>
        <p:txBody>
          <a:bodyPr/>
          <a:lstStyle/>
          <a:p>
            <a:r>
              <a:rPr lang="en-US" dirty="0"/>
              <a:t>IFMA’s Strategic Themes</a:t>
            </a:r>
          </a:p>
        </p:txBody>
      </p:sp>
      <p:sp>
        <p:nvSpPr>
          <p:cNvPr id="5" name="Subtitle 4">
            <a:extLst>
              <a:ext uri="{FF2B5EF4-FFF2-40B4-BE49-F238E27FC236}">
                <a16:creationId xmlns:a16="http://schemas.microsoft.com/office/drawing/2014/main" id="{79948284-0D4D-5491-75CC-5B3C4ED1BF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766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4B9520-28F3-BDA0-5C66-3ACFAFB1B462}"/>
              </a:ext>
            </a:extLst>
          </p:cNvPr>
          <p:cNvSpPr>
            <a:spLocks noGrp="1"/>
          </p:cNvSpPr>
          <p:nvPr>
            <p:ph sz="half" idx="1"/>
          </p:nvPr>
        </p:nvSpPr>
        <p:spPr/>
        <p:txBody>
          <a:bodyPr>
            <a:normAutofit/>
          </a:bodyPr>
          <a:lstStyle/>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People</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srgbClr val="1F1F1F"/>
                </a:solidFill>
              </a:rPr>
              <a:t>CE will require a shift in mindsets among FMs and their teams. They must be more creative in finding ways to repair, reuse and recycle materials, necessitating education of and collaboration with end-users, vendors and contractors.</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Place: </a:t>
            </a:r>
            <a:r>
              <a:rPr lang="en-GB" sz="1400">
                <a:solidFill>
                  <a:srgbClr val="1F1F1F"/>
                </a:solidFill>
              </a:rPr>
              <a:t>Buildings will need to be designed and constructed in a way that minimizes waste and pollution. They will also need to be equipped with systems that can recover and reuse materials</a:t>
            </a:r>
            <a:r>
              <a:rPr lang="en-GB" sz="1400">
                <a:solidFill>
                  <a:prstClr val="black"/>
                </a:solidFill>
              </a:rPr>
              <a:t>.</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Process</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CE is a holistic approach to sustainability, and FMs will have to change how they manage buildings. FMs should adopt a facility waste reduction strategy, including reducing, reusing, refurbishing, and recycling materials. FMs should also consider product, building and service lifecycles.</a:t>
            </a:r>
            <a:endParaRPr lang="en-GB" sz="1400" b="1">
              <a:solidFill>
                <a:prstClr val="black"/>
              </a:solidFill>
            </a:endParaRPr>
          </a:p>
        </p:txBody>
      </p:sp>
      <p:sp>
        <p:nvSpPr>
          <p:cNvPr id="8" name="Content Placeholder 7">
            <a:extLst>
              <a:ext uri="{FF2B5EF4-FFF2-40B4-BE49-F238E27FC236}">
                <a16:creationId xmlns:a16="http://schemas.microsoft.com/office/drawing/2014/main" id="{7D5B49A5-33C2-A905-C788-76707C11779B}"/>
              </a:ext>
            </a:extLst>
          </p:cNvPr>
          <p:cNvSpPr>
            <a:spLocks noGrp="1"/>
          </p:cNvSpPr>
          <p:nvPr>
            <p:ph sz="half" idx="2"/>
          </p:nvPr>
        </p:nvSpPr>
        <p:spPr/>
        <p:txBody>
          <a:bodyPr>
            <a:noAutofit/>
          </a:bodyPr>
          <a:lstStyle/>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Technology</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Facility managers will need to use technology to track and manage materials, identify opportunities for reuse and recycling, and connect with other stakeholders. Technologies include building information models and materials passports supported by distributed ledger technologies.</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Procurement</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 Many procurement practices will transition from acquisition to “as a service”– e.g., furniture, carpet, ceiling, equipment lighting. FMs need to be knowledgeable about options and work closely with procurement on changing how the built environment is serviced.</a:t>
            </a: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Leadership</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CE is a complex and challenging concept. FMs have a key role to play in making CE a reality. It will require experimentation, risk taking, change management and training. </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735291" y="644275"/>
            <a:ext cx="10618509" cy="808202"/>
          </a:xfrm>
        </p:spPr>
        <p:txBody>
          <a:bodyPr>
            <a:normAutofit/>
          </a:bodyPr>
          <a:lstStyle/>
          <a:p>
            <a:r>
              <a:rPr lang="en-US">
                <a:solidFill>
                  <a:schemeClr val="accent1"/>
                </a:solidFill>
              </a:rPr>
              <a:t>Circular</a:t>
            </a:r>
            <a:r>
              <a:rPr lang="en-US" b="1"/>
              <a:t> Economy</a:t>
            </a:r>
            <a:endParaRPr lang="en-US"/>
          </a:p>
        </p:txBody>
      </p:sp>
      <p:sp>
        <p:nvSpPr>
          <p:cNvPr id="9" name="Text Placeholder 8">
            <a:extLst>
              <a:ext uri="{FF2B5EF4-FFF2-40B4-BE49-F238E27FC236}">
                <a16:creationId xmlns:a16="http://schemas.microsoft.com/office/drawing/2014/main" id="{8FA7C8E0-AB32-275F-C30D-BD483027F698}"/>
              </a:ext>
            </a:extLst>
          </p:cNvPr>
          <p:cNvSpPr>
            <a:spLocks noGrp="1"/>
          </p:cNvSpPr>
          <p:nvPr>
            <p:ph type="body" sz="quarter" idx="10"/>
          </p:nvPr>
        </p:nvSpPr>
        <p:spPr>
          <a:xfrm>
            <a:off x="847024" y="1519238"/>
            <a:ext cx="10515600" cy="309562"/>
          </a:xfrm>
        </p:spPr>
        <p:txBody>
          <a:bodyPr/>
          <a:lstStyle/>
          <a:p>
            <a:r>
              <a:rPr lang="en-US" b="1">
                <a:solidFill>
                  <a:schemeClr val="tx1"/>
                </a:solidFill>
                <a:latin typeface="Roboto" panose="02000000000000000000" pitchFamily="2" charset="0"/>
                <a:ea typeface="Roboto" panose="02000000000000000000" pitchFamily="2" charset="0"/>
              </a:rPr>
              <a:t>What does it mean for FM?</a:t>
            </a:r>
          </a:p>
        </p:txBody>
      </p:sp>
    </p:spTree>
    <p:extLst>
      <p:ext uri="{BB962C8B-B14F-4D97-AF65-F5344CB8AC3E}">
        <p14:creationId xmlns:p14="http://schemas.microsoft.com/office/powerpoint/2010/main" val="299419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anim calcmode="lin" valueType="num">
                                      <p:cBhvr>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anim calcmode="lin" valueType="num">
                                      <p:cBhvr>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anim calcmode="lin" valueType="num">
                                      <p:cBhvr>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8">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50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anim calcmode="lin" valueType="num">
                                      <p:cBhvr>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729B01B-48BB-644F-28A9-B02312DC0230}"/>
              </a:ext>
            </a:extLst>
          </p:cNvPr>
          <p:cNvPicPr>
            <a:picLocks noGrp="1" noChangeAspect="1"/>
          </p:cNvPicPr>
          <p:nvPr>
            <p:ph type="pic" sz="quarter" idx="11"/>
          </p:nvPr>
        </p:nvPicPr>
        <p:blipFill rotWithShape="1">
          <a:blip r:embed="rId2"/>
          <a:srcRect l="20912" r="20912"/>
          <a:stretch/>
        </p:blipFill>
        <p:spPr>
          <a:effectLst>
            <a:outerShdw blurRad="254000" dist="38100" dir="8100000" algn="tr" rotWithShape="0">
              <a:schemeClr val="tx1">
                <a:alpha val="21000"/>
              </a:schemeClr>
            </a:outerShdw>
          </a:effectLst>
        </p:spPr>
      </p:pic>
      <p:sp>
        <p:nvSpPr>
          <p:cNvPr id="2" name="Title 1"/>
          <p:cNvSpPr>
            <a:spLocks noGrp="1"/>
          </p:cNvSpPr>
          <p:nvPr>
            <p:ph type="title"/>
          </p:nvPr>
        </p:nvSpPr>
        <p:spPr/>
        <p:txBody>
          <a:bodyPr>
            <a:normAutofit/>
          </a:bodyPr>
          <a:lstStyle/>
          <a:p>
            <a:r>
              <a:rPr lang="en-US" sz="4400" b="1">
                <a:solidFill>
                  <a:schemeClr val="accent1"/>
                </a:solidFill>
              </a:rPr>
              <a:t>Climate</a:t>
            </a:r>
            <a:r>
              <a:rPr lang="en-US" sz="4400" b="1"/>
              <a:t> Change</a:t>
            </a:r>
            <a:endParaRPr lang="en-US" sz="4400"/>
          </a:p>
        </p:txBody>
      </p:sp>
      <p:sp>
        <p:nvSpPr>
          <p:cNvPr id="7" name="TextBox 6"/>
          <p:cNvSpPr txBox="1"/>
          <p:nvPr/>
        </p:nvSpPr>
        <p:spPr>
          <a:xfrm>
            <a:off x="853403" y="1489205"/>
            <a:ext cx="5832231" cy="4401205"/>
          </a:xfrm>
          <a:prstGeom prst="rect">
            <a:avLst/>
          </a:prstGeom>
          <a:noFill/>
        </p:spPr>
        <p:txBody>
          <a:bodyPr wrap="square" lIns="0" rIns="0" rtlCol="0">
            <a:spAutoFit/>
          </a:bodyPr>
          <a:lstStyle/>
          <a:p>
            <a:pPr lvl="0">
              <a:spcAft>
                <a:spcPts val="1200"/>
              </a:spcAft>
              <a:defRPr/>
            </a:pPr>
            <a:r>
              <a:rPr lang="en-GB" sz="2400" b="1" dirty="0">
                <a:latin typeface="Open Sans" panose="020B0606030504020204" pitchFamily="34" charset="0"/>
                <a:ea typeface="Open Sans" panose="020B0606030504020204" pitchFamily="34" charset="0"/>
                <a:cs typeface="Open Sans" panose="020B0606030504020204" pitchFamily="34" charset="0"/>
              </a:rPr>
              <a:t>What is it?</a:t>
            </a:r>
          </a:p>
          <a:p>
            <a:pPr>
              <a:lnSpc>
                <a:spcPct val="90000"/>
              </a:lnSpc>
              <a:spcAft>
                <a:spcPts val="1200"/>
              </a:spcAft>
              <a:defRPr/>
            </a:pPr>
            <a:r>
              <a:rPr lang="en-GB" sz="1600" b="1" dirty="0">
                <a:solidFill>
                  <a:srgbClr val="4AAA48"/>
                </a:solidFill>
                <a:latin typeface="Open Sans" panose="020B0606030504020204" pitchFamily="34" charset="0"/>
                <a:ea typeface="Open Sans" panose="020B0606030504020204" pitchFamily="34" charset="0"/>
                <a:cs typeface="Open Sans" panose="020B0606030504020204" pitchFamily="34" charset="0"/>
              </a:rPr>
              <a:t>Climate change </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is the ongoing rise of the average temperature of the earth's climate system, which direct temperature measurements have demonstrated. </a:t>
            </a:r>
          </a:p>
          <a:p>
            <a:pPr>
              <a:lnSpc>
                <a:spcPct val="90000"/>
              </a:lnSpc>
              <a:spcAft>
                <a:spcPts val="1200"/>
              </a:spcAft>
              <a:defRP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Studies estimate that the extraction and burning of fossil fuels have caused the atmospheric concentration of CO2 to increase by 50% since the beginning of the industrial age. Climate change is affecting weather patterns, population </a:t>
            </a:r>
            <a:r>
              <a:rPr lang="en-GB" sz="16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centers</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agriculture, human health, and the accessibility of freshwater. Consequently, climate change has significant direct and indirect impacts on the FM profession today. </a:t>
            </a:r>
          </a:p>
          <a:p>
            <a:pPr>
              <a:lnSpc>
                <a:spcPct val="90000"/>
              </a:lnSpc>
              <a:spcAft>
                <a:spcPts val="1200"/>
              </a:spcAft>
              <a:defRP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Buildings are contributors to and suffer impacts from climate change. </a:t>
            </a:r>
          </a:p>
          <a:p>
            <a:pPr>
              <a:lnSpc>
                <a:spcPct val="90000"/>
              </a:lnSpc>
              <a:spcAft>
                <a:spcPts val="1200"/>
              </a:spcAft>
              <a:defRPr/>
            </a:pP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Buildings are responsible for </a:t>
            </a:r>
            <a:r>
              <a:rPr lang="en-GB" sz="1600" b="1" dirty="0">
                <a:solidFill>
                  <a:srgbClr val="4AAA48"/>
                </a:solidFill>
                <a:latin typeface="Open Sans" panose="020B0606030504020204" pitchFamily="34" charset="0"/>
                <a:ea typeface="Open Sans" panose="020B0606030504020204" pitchFamily="34" charset="0"/>
                <a:cs typeface="Open Sans" panose="020B0606030504020204" pitchFamily="34" charset="0"/>
              </a:rPr>
              <a:t>18% of US primary energy use</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rgbClr val="4AAA48"/>
                </a:solidFill>
                <a:latin typeface="Open Sans" panose="020B0606030504020204" pitchFamily="34" charset="0"/>
                <a:ea typeface="Open Sans" panose="020B0606030504020204" pitchFamily="34" charset="0"/>
                <a:cs typeface="Open Sans" panose="020B0606030504020204" pitchFamily="34" charset="0"/>
              </a:rPr>
              <a:t>35% of electricity consumption</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and </a:t>
            </a:r>
            <a:r>
              <a:rPr lang="en-GB" sz="1600" b="1" dirty="0">
                <a:solidFill>
                  <a:srgbClr val="4AAA48"/>
                </a:solidFill>
                <a:latin typeface="Open Sans" panose="020B0606030504020204" pitchFamily="34" charset="0"/>
                <a:ea typeface="Open Sans" panose="020B0606030504020204" pitchFamily="34" charset="0"/>
                <a:cs typeface="Open Sans" panose="020B0606030504020204" pitchFamily="34" charset="0"/>
              </a:rPr>
              <a:t>16% of CO</a:t>
            </a:r>
            <a:r>
              <a:rPr lang="en-GB" sz="1600" b="1" baseline="-25000" dirty="0">
                <a:solidFill>
                  <a:srgbClr val="4AAA48"/>
                </a:solidFill>
                <a:latin typeface="Open Sans" panose="020B0606030504020204" pitchFamily="34" charset="0"/>
                <a:ea typeface="Open Sans" panose="020B0606030504020204" pitchFamily="34" charset="0"/>
                <a:cs typeface="Open Sans" panose="020B0606030504020204" pitchFamily="34" charset="0"/>
              </a:rPr>
              <a:t>2</a:t>
            </a:r>
            <a:r>
              <a:rPr lang="en-GB" sz="1600" b="1" dirty="0">
                <a:solidFill>
                  <a:srgbClr val="4AAA48"/>
                </a:solidFill>
                <a:latin typeface="Open Sans" panose="020B0606030504020204" pitchFamily="34" charset="0"/>
                <a:ea typeface="Open Sans" panose="020B0606030504020204" pitchFamily="34" charset="0"/>
                <a:cs typeface="Open Sans" panose="020B0606030504020204" pitchFamily="34" charset="0"/>
              </a:rPr>
              <a:t> emissions.</a:t>
            </a:r>
            <a:r>
              <a:rPr lang="en-GB" sz="1400" b="1" dirty="0">
                <a:solidFill>
                  <a:srgbClr val="4AAA48"/>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3" name="Oval 12">
            <a:extLst>
              <a:ext uri="{FF2B5EF4-FFF2-40B4-BE49-F238E27FC236}">
                <a16:creationId xmlns:a16="http://schemas.microsoft.com/office/drawing/2014/main" id="{94F3CD7E-6469-F7F6-30DE-C6284676C8B0}"/>
              </a:ext>
            </a:extLst>
          </p:cNvPr>
          <p:cNvSpPr/>
          <p:nvPr/>
        </p:nvSpPr>
        <p:spPr>
          <a:xfrm>
            <a:off x="8139289" y="3429000"/>
            <a:ext cx="4233333" cy="4233333"/>
          </a:xfrm>
          <a:prstGeom prst="ellipse">
            <a:avLst/>
          </a:prstGeom>
          <a:gradFill>
            <a:gsLst>
              <a:gs pos="0">
                <a:schemeClr val="bg1"/>
              </a:gs>
              <a:gs pos="99000">
                <a:schemeClr val="bg1">
                  <a:alpha val="92562"/>
                </a:schemeClr>
              </a:gs>
            </a:gsLst>
            <a:lin ang="5400000" scaled="1"/>
          </a:gradFill>
          <a:ln>
            <a:noFill/>
          </a:ln>
          <a:effectLst>
            <a:outerShdw blurRad="254000" dist="38100" dir="8100000" algn="tr" rotWithShape="0">
              <a:prstClr val="black">
                <a:alpha val="2197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1A9B155-9752-5828-D37F-561763C1F4B5}"/>
              </a:ext>
            </a:extLst>
          </p:cNvPr>
          <p:cNvSpPr txBox="1"/>
          <p:nvPr/>
        </p:nvSpPr>
        <p:spPr>
          <a:xfrm>
            <a:off x="8710246" y="4035689"/>
            <a:ext cx="3199531" cy="2822311"/>
          </a:xfrm>
          <a:prstGeom prst="rect">
            <a:avLst/>
          </a:prstGeom>
          <a:noFill/>
        </p:spPr>
        <p:txBody>
          <a:bodyPr wrap="square" rtlCol="0">
            <a:spAutoFit/>
          </a:bodyPr>
          <a:lstStyle/>
          <a:p>
            <a:pPr algn="ctr">
              <a:lnSpc>
                <a:spcPct val="90000"/>
              </a:lnSpc>
              <a:spcAft>
                <a:spcPts val="1200"/>
              </a:spcAft>
              <a:defRPr/>
            </a:pPr>
            <a:r>
              <a:rPr lang="en-GB" sz="2400" b="1">
                <a:solidFill>
                  <a:srgbClr val="357B35"/>
                </a:solidFill>
                <a:effectLst>
                  <a:outerShdw blurRad="114300" dist="38100" dir="2700000" algn="tl" rotWithShape="0">
                    <a:schemeClr val="bg1"/>
                  </a:outerShdw>
                </a:effectLst>
                <a:latin typeface="Open Sans" panose="020B0606030504020204" pitchFamily="34" charset="0"/>
                <a:ea typeface="Open Sans" panose="020B0606030504020204" pitchFamily="34" charset="0"/>
                <a:cs typeface="Open Sans" panose="020B0606030504020204" pitchFamily="34" charset="0"/>
              </a:rPr>
              <a:t>Building operations account for 80-85 % of real estate’s total energy usage.</a:t>
            </a:r>
          </a:p>
          <a:p>
            <a:pPr algn="ctr">
              <a:lnSpc>
                <a:spcPct val="90000"/>
              </a:lnSpc>
              <a:spcAft>
                <a:spcPts val="1200"/>
              </a:spcAft>
              <a:defRPr/>
            </a:pPr>
            <a:r>
              <a:rPr lang="en-GB">
                <a:solidFill>
                  <a:srgbClr val="357B35">
                    <a:alpha val="68846"/>
                  </a:srgbClr>
                </a:solidFill>
                <a:effectLst>
                  <a:outerShdw blurRad="114300" dist="38100" dir="2700000" algn="tl" rotWithShape="0">
                    <a:schemeClr val="bg1"/>
                  </a:outerShdw>
                </a:effectLst>
                <a:latin typeface="Open Sans" panose="020B0606030504020204" pitchFamily="34" charset="0"/>
                <a:ea typeface="Open Sans" panose="020B0606030504020204" pitchFamily="34" charset="0"/>
                <a:cs typeface="Open Sans" panose="020B0606030504020204" pitchFamily="34" charset="0"/>
              </a:rPr>
              <a:t>Buildings, occupants and processes are at risk from </a:t>
            </a:r>
            <a:r>
              <a:rPr lang="en-GB" i="1">
                <a:solidFill>
                  <a:srgbClr val="357B35">
                    <a:alpha val="68846"/>
                  </a:srgbClr>
                </a:solidFill>
                <a:effectLst>
                  <a:outerShdw blurRad="114300" dist="38100" dir="2700000" algn="tl" rotWithShape="0">
                    <a:schemeClr val="bg1"/>
                  </a:outerShdw>
                </a:effectLst>
                <a:latin typeface="Open Sans" panose="020B0606030504020204" pitchFamily="34" charset="0"/>
                <a:ea typeface="Open Sans" panose="020B0606030504020204" pitchFamily="34" charset="0"/>
                <a:cs typeface="Open Sans" panose="020B0606030504020204" pitchFamily="34" charset="0"/>
              </a:rPr>
              <a:t>more powerful storms, flooding, wildfires, heat waves, and drought.</a:t>
            </a:r>
            <a:endParaRPr lang="en-GB" sz="2000" i="1">
              <a:solidFill>
                <a:srgbClr val="357B35">
                  <a:alpha val="68846"/>
                </a:srgbClr>
              </a:solidFill>
              <a:effectLst>
                <a:outerShdw blurRad="114300" dist="38100" dir="2700000" algn="tl" rotWithShape="0">
                  <a:schemeClr val="bg1"/>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54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anim calcmode="lin" valueType="num">
                                      <p:cBhvr>
                                        <p:cTn id="2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4B9520-28F3-BDA0-5C66-3ACFAFB1B462}"/>
              </a:ext>
            </a:extLst>
          </p:cNvPr>
          <p:cNvSpPr>
            <a:spLocks noGrp="1"/>
          </p:cNvSpPr>
          <p:nvPr>
            <p:ph sz="half" idx="1"/>
          </p:nvPr>
        </p:nvSpPr>
        <p:spPr/>
        <p:txBody>
          <a:bodyPr>
            <a:normAutofit/>
          </a:bodyPr>
          <a:lstStyle/>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People</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More extreme weather events will impact the health and safety of building occupants and FM workers and spread diseases, especially mosquito-borne.</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Place: </a:t>
            </a:r>
            <a:r>
              <a:rPr lang="en-GB" sz="1400">
                <a:solidFill>
                  <a:prstClr val="black"/>
                </a:solidFill>
              </a:rPr>
              <a:t>Sea level rise, more extreme weather events, more </a:t>
            </a:r>
            <a:r>
              <a:rPr lang="en-GB" sz="1400" err="1">
                <a:solidFill>
                  <a:prstClr val="black"/>
                </a:solidFill>
              </a:rPr>
              <a:t>favorable</a:t>
            </a:r>
            <a:r>
              <a:rPr lang="en-GB" sz="1400">
                <a:solidFill>
                  <a:prstClr val="black"/>
                </a:solidFill>
              </a:rPr>
              <a:t> conditions for wildfires will harm  buildings, infrastructure, and occupants. FMs will be responsible for conducting Climate Risk Assessments and making recommendations to mitigate or minimize assessed risks to their portfolio.</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Process</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Climate change will force FMs to rethink energy, water, and waste management approaches, leading to a greater uptake of circular business practices. FMs will need to develop a prioritized list of capital plans and facilities operations tactics on progress/carbon reduction, impact, and cost.</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7">
            <a:extLst>
              <a:ext uri="{FF2B5EF4-FFF2-40B4-BE49-F238E27FC236}">
                <a16:creationId xmlns:a16="http://schemas.microsoft.com/office/drawing/2014/main" id="{7D5B49A5-33C2-A905-C788-76707C11779B}"/>
              </a:ext>
            </a:extLst>
          </p:cNvPr>
          <p:cNvSpPr>
            <a:spLocks noGrp="1"/>
          </p:cNvSpPr>
          <p:nvPr>
            <p:ph sz="half" idx="2"/>
          </p:nvPr>
        </p:nvSpPr>
        <p:spPr/>
        <p:txBody>
          <a:bodyPr>
            <a:noAutofit/>
          </a:bodyPr>
          <a:lstStyle/>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Technology</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Climate change will drive the development of new technologies to help facility managers reduce their environmental impact and prepare for extreme weather events.</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Procurement</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Emerging regulations and company policies will compel facility managers to reconsider their procurement practices and consider the environmental impact of their suppliers.</a:t>
            </a: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Leadership</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FM will participate in developing organization’s greenhouse gas emissions baseline and goalsetting and participate in cross-functional </a:t>
            </a:r>
            <a:r>
              <a:rPr lang="en-GB" sz="1400" err="1">
                <a:solidFill>
                  <a:prstClr val="black"/>
                </a:solidFill>
              </a:rPr>
              <a:t>ESG</a:t>
            </a:r>
            <a:r>
              <a:rPr lang="en-GB" sz="1400">
                <a:solidFill>
                  <a:prstClr val="black"/>
                </a:solidFill>
              </a:rPr>
              <a:t> teams. FMs will have to communicate effectively with stakeholders on climate issues.</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735291" y="653702"/>
            <a:ext cx="10618509" cy="808202"/>
          </a:xfrm>
        </p:spPr>
        <p:txBody>
          <a:bodyPr>
            <a:normAutofit/>
          </a:bodyPr>
          <a:lstStyle/>
          <a:p>
            <a:r>
              <a:rPr lang="en-US">
                <a:solidFill>
                  <a:schemeClr val="accent1"/>
                </a:solidFill>
              </a:rPr>
              <a:t>Climate</a:t>
            </a:r>
            <a:r>
              <a:rPr lang="en-US" b="1"/>
              <a:t> Change</a:t>
            </a:r>
            <a:endParaRPr lang="en-US"/>
          </a:p>
        </p:txBody>
      </p:sp>
      <p:sp>
        <p:nvSpPr>
          <p:cNvPr id="9" name="Text Placeholder 8">
            <a:extLst>
              <a:ext uri="{FF2B5EF4-FFF2-40B4-BE49-F238E27FC236}">
                <a16:creationId xmlns:a16="http://schemas.microsoft.com/office/drawing/2014/main" id="{8FA7C8E0-AB32-275F-C30D-BD483027F698}"/>
              </a:ext>
            </a:extLst>
          </p:cNvPr>
          <p:cNvSpPr>
            <a:spLocks noGrp="1"/>
          </p:cNvSpPr>
          <p:nvPr>
            <p:ph type="body" sz="quarter" idx="10"/>
          </p:nvPr>
        </p:nvSpPr>
        <p:spPr>
          <a:xfrm>
            <a:off x="847024" y="1519238"/>
            <a:ext cx="10515600" cy="309562"/>
          </a:xfrm>
        </p:spPr>
        <p:txBody>
          <a:bodyPr/>
          <a:lstStyle/>
          <a:p>
            <a:r>
              <a:rPr lang="en-US" b="1">
                <a:solidFill>
                  <a:schemeClr val="tx1"/>
                </a:solidFill>
                <a:latin typeface="Roboto" panose="02000000000000000000" pitchFamily="2" charset="0"/>
                <a:ea typeface="Roboto" panose="02000000000000000000" pitchFamily="2" charset="0"/>
              </a:rPr>
              <a:t>What does it mean for FM?</a:t>
            </a:r>
          </a:p>
        </p:txBody>
      </p:sp>
    </p:spTree>
    <p:extLst>
      <p:ext uri="{BB962C8B-B14F-4D97-AF65-F5344CB8AC3E}">
        <p14:creationId xmlns:p14="http://schemas.microsoft.com/office/powerpoint/2010/main" val="31603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anim calcmode="lin" valueType="num">
                                      <p:cBhvr>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anim calcmode="lin" valueType="num">
                                      <p:cBhvr>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anim calcmode="lin" valueType="num">
                                      <p:cBhvr>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8">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50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anim calcmode="lin" valueType="num">
                                      <p:cBhvr>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729B01B-48BB-644F-28A9-B02312DC0230}"/>
              </a:ext>
            </a:extLst>
          </p:cNvPr>
          <p:cNvPicPr>
            <a:picLocks noGrp="1" noChangeAspect="1"/>
          </p:cNvPicPr>
          <p:nvPr>
            <p:ph type="pic" sz="quarter" idx="11"/>
          </p:nvPr>
        </p:nvPicPr>
        <p:blipFill rotWithShape="1">
          <a:blip r:embed="rId2"/>
          <a:srcRect l="16634" r="16634"/>
          <a:stretch/>
        </p:blipFill>
        <p:spPr>
          <a:effectLst>
            <a:outerShdw blurRad="254000" dist="38100" dir="8100000" algn="tr" rotWithShape="0">
              <a:schemeClr val="accent5">
                <a:alpha val="21000"/>
              </a:schemeClr>
            </a:outerShdw>
          </a:effectLst>
        </p:spPr>
      </p:pic>
      <p:sp>
        <p:nvSpPr>
          <p:cNvPr id="2" name="Title 1"/>
          <p:cNvSpPr>
            <a:spLocks noGrp="1"/>
          </p:cNvSpPr>
          <p:nvPr>
            <p:ph type="title"/>
          </p:nvPr>
        </p:nvSpPr>
        <p:spPr/>
        <p:txBody>
          <a:bodyPr>
            <a:normAutofit/>
          </a:bodyPr>
          <a:lstStyle/>
          <a:p>
            <a:r>
              <a:rPr lang="en-US" sz="4400" b="1">
                <a:solidFill>
                  <a:schemeClr val="accent1"/>
                </a:solidFill>
              </a:rPr>
              <a:t>Wellness</a:t>
            </a:r>
            <a:r>
              <a:rPr lang="en-US" sz="4400" b="1"/>
              <a:t> &amp; Wellbeing</a:t>
            </a:r>
            <a:endParaRPr lang="en-US" sz="4400"/>
          </a:p>
        </p:txBody>
      </p:sp>
      <p:sp>
        <p:nvSpPr>
          <p:cNvPr id="7" name="TextBox 6"/>
          <p:cNvSpPr txBox="1"/>
          <p:nvPr/>
        </p:nvSpPr>
        <p:spPr>
          <a:xfrm>
            <a:off x="853069" y="1505396"/>
            <a:ext cx="5616348" cy="3847207"/>
          </a:xfrm>
          <a:prstGeom prst="rect">
            <a:avLst/>
          </a:prstGeom>
          <a:noFill/>
        </p:spPr>
        <p:txBody>
          <a:bodyPr wrap="square" lIns="0" rIns="0" rtlCol="0">
            <a:spAutoFit/>
          </a:bodyPr>
          <a:lstStyle/>
          <a:p>
            <a:pPr lvl="0">
              <a:spcAft>
                <a:spcPts val="1200"/>
              </a:spcAft>
              <a:defRPr/>
            </a:pPr>
            <a:r>
              <a:rPr lang="en-GB" sz="2400" b="1" dirty="0">
                <a:latin typeface="Open Sans" panose="020B0606030504020204" pitchFamily="34" charset="0"/>
                <a:ea typeface="Open Sans" panose="020B0606030504020204" pitchFamily="34" charset="0"/>
                <a:cs typeface="Open Sans" panose="020B0606030504020204" pitchFamily="34" charset="0"/>
              </a:rPr>
              <a:t>What is it?</a:t>
            </a:r>
          </a:p>
          <a:p>
            <a:pPr>
              <a:defRPr/>
            </a:pP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Wellness</a:t>
            </a: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 describes an individual’s </a:t>
            </a:r>
            <a:r>
              <a:rPr lang="en-GB"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physical, mental and emotional health</a:t>
            </a: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 so that they can do want they want in their life. </a:t>
            </a:r>
          </a:p>
          <a:p>
            <a:pPr>
              <a:defRPr/>
            </a:pP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Wellbeing</a:t>
            </a: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 emphasizes </a:t>
            </a:r>
            <a:r>
              <a:rPr lang="en-GB"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broader, long-term dimensions </a:t>
            </a: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a:t>
            </a:r>
            <a:b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well-lived life and include general health and life satisfaction. </a:t>
            </a:r>
          </a:p>
          <a:p>
            <a:pPr>
              <a:defRPr/>
            </a:pP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pandemic exposed the vulnerability and risk associated with </a:t>
            </a:r>
            <a:b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a lack of employee health and resilience. Since the pandemic, incidences of mental illness, isolation, obesity, and other issues have increased.</a:t>
            </a:r>
          </a:p>
          <a:p>
            <a:pPr>
              <a:defRPr/>
            </a:pP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Facilities managers’ focus on occupants’ wellness and wellbeing is essential. Employees with higher levels of wellness and wellbeing  are more productive, have fewer absences and are less prone to work-related injury. </a:t>
            </a:r>
          </a:p>
        </p:txBody>
      </p:sp>
      <p:sp>
        <p:nvSpPr>
          <p:cNvPr id="13" name="Oval 12">
            <a:extLst>
              <a:ext uri="{FF2B5EF4-FFF2-40B4-BE49-F238E27FC236}">
                <a16:creationId xmlns:a16="http://schemas.microsoft.com/office/drawing/2014/main" id="{94F3CD7E-6469-F7F6-30DE-C6284676C8B0}"/>
              </a:ext>
            </a:extLst>
          </p:cNvPr>
          <p:cNvSpPr/>
          <p:nvPr/>
        </p:nvSpPr>
        <p:spPr>
          <a:xfrm>
            <a:off x="8139289" y="3429000"/>
            <a:ext cx="4233333" cy="4233333"/>
          </a:xfrm>
          <a:prstGeom prst="ellipse">
            <a:avLst/>
          </a:prstGeom>
          <a:gradFill flip="none" rotWithShape="1">
            <a:gsLst>
              <a:gs pos="0">
                <a:schemeClr val="accent5"/>
              </a:gs>
              <a:gs pos="99000">
                <a:schemeClr val="accent5">
                  <a:lumMod val="50000"/>
                </a:schemeClr>
              </a:gs>
            </a:gsLst>
            <a:lin ang="0" scaled="1"/>
            <a:tileRect/>
          </a:gradFill>
          <a:ln>
            <a:noFill/>
          </a:ln>
          <a:effectLst>
            <a:outerShdw blurRad="254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1A9B155-9752-5828-D37F-561763C1F4B5}"/>
              </a:ext>
            </a:extLst>
          </p:cNvPr>
          <p:cNvSpPr txBox="1"/>
          <p:nvPr/>
        </p:nvSpPr>
        <p:spPr>
          <a:xfrm>
            <a:off x="8602132" y="4083727"/>
            <a:ext cx="3307645" cy="2646878"/>
          </a:xfrm>
          <a:prstGeom prst="rect">
            <a:avLst/>
          </a:prstGeom>
          <a:noFill/>
        </p:spPr>
        <p:txBody>
          <a:bodyPr wrap="square" rtlCol="0">
            <a:spAutoFit/>
          </a:bodyPr>
          <a:lstStyle/>
          <a:p>
            <a:pPr algn="ctr"/>
            <a:r>
              <a:rPr lang="en-GB" sz="2000" b="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We spend on average 90% of our time indoors. </a:t>
            </a:r>
          </a:p>
          <a:p>
            <a:pPr algn="ctr"/>
            <a:r>
              <a:rPr lang="en-GB">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As a result, the built environment can impact wellness and wellbeing positively or negatively through the following areas air, water, nourishment, light, fitness, and mind.</a:t>
            </a:r>
            <a:endParaRPr lang="en-US"/>
          </a:p>
        </p:txBody>
      </p:sp>
    </p:spTree>
    <p:extLst>
      <p:ext uri="{BB962C8B-B14F-4D97-AF65-F5344CB8AC3E}">
        <p14:creationId xmlns:p14="http://schemas.microsoft.com/office/powerpoint/2010/main" val="31512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anim calcmode="lin" valueType="num">
                                      <p:cBhvr>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anim calcmode="lin" valueType="num">
                                      <p:cBhvr>
                                        <p:cTn id="2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anim calcmode="lin" valueType="num">
                                      <p:cBhvr>
                                        <p:cTn id="2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anim calcmode="lin" valueType="num">
                                      <p:cBhvr>
                                        <p:cTn id="32"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3" dur="5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10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1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4B9520-28F3-BDA0-5C66-3ACFAFB1B462}"/>
              </a:ext>
            </a:extLst>
          </p:cNvPr>
          <p:cNvSpPr>
            <a:spLocks noGrp="1"/>
          </p:cNvSpPr>
          <p:nvPr>
            <p:ph sz="half" idx="1"/>
          </p:nvPr>
        </p:nvSpPr>
        <p:spPr/>
        <p:txBody>
          <a:bodyPr>
            <a:normAutofit/>
          </a:bodyPr>
          <a:lstStyle/>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People</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rPr>
              <a:t>FM will need to work holistically and be more proactive in understanding the needs of employees and occupants and in managing facilities that support their physical, mental, and emotional well-being. This includes developing stakeholder management skills and the cross-functional partnerships necessary for holistic solutions.</a:t>
            </a:r>
          </a:p>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Place: </a:t>
            </a:r>
            <a:r>
              <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rPr>
              <a:t>FM will need to consider the impact of the physical environment on wellness. They will also need to ensure facilities are accessible to people with disabilities.</a:t>
            </a: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Process</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rPr>
              <a:t>FM must develop new processes for managing wellness initiatives, such as tracking employee health data and providing feedback on wellness programs. They will also need to work with other departments, such as human resources and IT, to ensure that wellness is a priority across the organization.</a:t>
            </a:r>
          </a:p>
        </p:txBody>
      </p:sp>
      <p:sp>
        <p:nvSpPr>
          <p:cNvPr id="8" name="Content Placeholder 7">
            <a:extLst>
              <a:ext uri="{FF2B5EF4-FFF2-40B4-BE49-F238E27FC236}">
                <a16:creationId xmlns:a16="http://schemas.microsoft.com/office/drawing/2014/main" id="{7D5B49A5-33C2-A905-C788-76707C11779B}"/>
              </a:ext>
            </a:extLst>
          </p:cNvPr>
          <p:cNvSpPr>
            <a:spLocks noGrp="1"/>
          </p:cNvSpPr>
          <p:nvPr>
            <p:ph sz="half" idx="2"/>
          </p:nvPr>
        </p:nvSpPr>
        <p:spPr/>
        <p:txBody>
          <a:bodyPr>
            <a:noAutofit/>
          </a:bodyPr>
          <a:lstStyle/>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Technology</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rPr>
              <a:t>FM will need to use technology to better link building data with occupant performance. They will also need to use technology to monitor the physical environment and identify potential hazards.</a:t>
            </a: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Procurement</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rPr>
              <a:t>FM will need to procure products and services that support wellness, such as healthy food options, ergonomic furniture, and air purification systems. They will also need to consider the environmental impact of their procurement decisions.</a:t>
            </a: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Leadership</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rPr>
              <a:t>FM will need to create a culture of wellness through clear goals, adequate resources, and measurable outcomes.</a:t>
            </a:r>
          </a:p>
        </p:txBody>
      </p:sp>
      <p:sp>
        <p:nvSpPr>
          <p:cNvPr id="2" name="Title 1"/>
          <p:cNvSpPr>
            <a:spLocks noGrp="1"/>
          </p:cNvSpPr>
          <p:nvPr>
            <p:ph type="title"/>
          </p:nvPr>
        </p:nvSpPr>
        <p:spPr>
          <a:xfrm>
            <a:off x="735291" y="653702"/>
            <a:ext cx="10618509" cy="808202"/>
          </a:xfrm>
        </p:spPr>
        <p:txBody>
          <a:bodyPr>
            <a:normAutofit/>
          </a:bodyPr>
          <a:lstStyle/>
          <a:p>
            <a:r>
              <a:rPr lang="en-US" b="1">
                <a:solidFill>
                  <a:schemeClr val="accent1"/>
                </a:solidFill>
              </a:rPr>
              <a:t>Wellness</a:t>
            </a:r>
            <a:r>
              <a:rPr lang="en-US" b="1"/>
              <a:t> &amp; Wellbeing</a:t>
            </a:r>
            <a:endParaRPr lang="en-US"/>
          </a:p>
        </p:txBody>
      </p:sp>
      <p:sp>
        <p:nvSpPr>
          <p:cNvPr id="9" name="Text Placeholder 8">
            <a:extLst>
              <a:ext uri="{FF2B5EF4-FFF2-40B4-BE49-F238E27FC236}">
                <a16:creationId xmlns:a16="http://schemas.microsoft.com/office/drawing/2014/main" id="{8FA7C8E0-AB32-275F-C30D-BD483027F698}"/>
              </a:ext>
            </a:extLst>
          </p:cNvPr>
          <p:cNvSpPr>
            <a:spLocks noGrp="1"/>
          </p:cNvSpPr>
          <p:nvPr>
            <p:ph type="body" sz="quarter" idx="10"/>
          </p:nvPr>
        </p:nvSpPr>
        <p:spPr>
          <a:xfrm>
            <a:off x="847024" y="1519238"/>
            <a:ext cx="10515600" cy="309562"/>
          </a:xfrm>
        </p:spPr>
        <p:txBody>
          <a:bodyPr/>
          <a:lstStyle/>
          <a:p>
            <a:r>
              <a:rPr lang="en-US" b="1">
                <a:solidFill>
                  <a:schemeClr val="tx1"/>
                </a:solidFill>
                <a:latin typeface="Roboto" panose="02000000000000000000" pitchFamily="2" charset="0"/>
                <a:ea typeface="Roboto" panose="02000000000000000000" pitchFamily="2" charset="0"/>
              </a:rPr>
              <a:t>What does it mean for FM?</a:t>
            </a:r>
          </a:p>
        </p:txBody>
      </p:sp>
    </p:spTree>
    <p:extLst>
      <p:ext uri="{BB962C8B-B14F-4D97-AF65-F5344CB8AC3E}">
        <p14:creationId xmlns:p14="http://schemas.microsoft.com/office/powerpoint/2010/main" val="8599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anim calcmode="lin" valueType="num">
                                      <p:cBhvr>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anim calcmode="lin" valueType="num">
                                      <p:cBhvr>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anim calcmode="lin" valueType="num">
                                      <p:cBhvr>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8">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50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anim calcmode="lin" valueType="num">
                                      <p:cBhvr>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67DC9-939E-5750-00BE-5E77488752A9}"/>
              </a:ext>
            </a:extLst>
          </p:cNvPr>
          <p:cNvSpPr>
            <a:spLocks noGrp="1"/>
          </p:cNvSpPr>
          <p:nvPr>
            <p:ph type="title"/>
          </p:nvPr>
        </p:nvSpPr>
        <p:spPr/>
        <p:txBody>
          <a:bodyPr>
            <a:normAutofit/>
          </a:bodyPr>
          <a:lstStyle/>
          <a:p>
            <a:r>
              <a:rPr lang="en-US" sz="3200" dirty="0"/>
              <a:t>What’s Next – </a:t>
            </a:r>
            <a:r>
              <a:rPr lang="en-US" sz="3200" dirty="0">
                <a:solidFill>
                  <a:schemeClr val="accent1"/>
                </a:solidFill>
              </a:rPr>
              <a:t>Upcoming Activities</a:t>
            </a:r>
          </a:p>
        </p:txBody>
      </p:sp>
      <p:pic>
        <p:nvPicPr>
          <p:cNvPr id="6" name="Picture 5" descr="A logo for a company&#10;&#10;Description automatically generated">
            <a:extLst>
              <a:ext uri="{FF2B5EF4-FFF2-40B4-BE49-F238E27FC236}">
                <a16:creationId xmlns:a16="http://schemas.microsoft.com/office/drawing/2014/main" id="{156356A0-C70B-87CD-7F9A-D82EFA0E3698}"/>
              </a:ext>
            </a:extLst>
          </p:cNvPr>
          <p:cNvPicPr>
            <a:picLocks noChangeAspect="1"/>
          </p:cNvPicPr>
          <p:nvPr/>
        </p:nvPicPr>
        <p:blipFill>
          <a:blip r:embed="rId2"/>
          <a:stretch>
            <a:fillRect/>
          </a:stretch>
        </p:blipFill>
        <p:spPr>
          <a:xfrm>
            <a:off x="7017693" y="1612520"/>
            <a:ext cx="2151087" cy="1312163"/>
          </a:xfrm>
          <a:prstGeom prst="rect">
            <a:avLst/>
          </a:prstGeom>
        </p:spPr>
      </p:pic>
      <p:pic>
        <p:nvPicPr>
          <p:cNvPr id="8" name="Graphic 7">
            <a:extLst>
              <a:ext uri="{FF2B5EF4-FFF2-40B4-BE49-F238E27FC236}">
                <a16:creationId xmlns:a16="http://schemas.microsoft.com/office/drawing/2014/main" id="{EA666116-FDFF-5F1A-EE91-5F19A0B964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612520"/>
            <a:ext cx="2791836" cy="1312163"/>
          </a:xfrm>
          <a:prstGeom prst="rect">
            <a:avLst/>
          </a:prstGeom>
        </p:spPr>
      </p:pic>
      <p:pic>
        <p:nvPicPr>
          <p:cNvPr id="10" name="Picture 9" descr="A black background with red green and blue text&#10;&#10;Description automatically generated">
            <a:extLst>
              <a:ext uri="{FF2B5EF4-FFF2-40B4-BE49-F238E27FC236}">
                <a16:creationId xmlns:a16="http://schemas.microsoft.com/office/drawing/2014/main" id="{111FAAF2-5124-48F8-70B6-FE535D882D49}"/>
              </a:ext>
            </a:extLst>
          </p:cNvPr>
          <p:cNvPicPr>
            <a:picLocks noChangeAspect="1"/>
          </p:cNvPicPr>
          <p:nvPr/>
        </p:nvPicPr>
        <p:blipFill>
          <a:blip r:embed="rId5"/>
          <a:stretch>
            <a:fillRect/>
          </a:stretch>
        </p:blipFill>
        <p:spPr>
          <a:xfrm>
            <a:off x="6022338" y="3012847"/>
            <a:ext cx="2403185" cy="1540441"/>
          </a:xfrm>
          <a:prstGeom prst="rect">
            <a:avLst/>
          </a:prstGeom>
        </p:spPr>
      </p:pic>
      <p:pic>
        <p:nvPicPr>
          <p:cNvPr id="12" name="Picture 11" descr="A black and blue logo&#10;&#10;Description automatically generated">
            <a:extLst>
              <a:ext uri="{FF2B5EF4-FFF2-40B4-BE49-F238E27FC236}">
                <a16:creationId xmlns:a16="http://schemas.microsoft.com/office/drawing/2014/main" id="{77F18BE4-E685-9FD9-7FA6-C9398C79CF57}"/>
              </a:ext>
            </a:extLst>
          </p:cNvPr>
          <p:cNvPicPr>
            <a:picLocks noChangeAspect="1"/>
          </p:cNvPicPr>
          <p:nvPr/>
        </p:nvPicPr>
        <p:blipFill>
          <a:blip r:embed="rId6"/>
          <a:stretch>
            <a:fillRect/>
          </a:stretch>
        </p:blipFill>
        <p:spPr>
          <a:xfrm>
            <a:off x="3759200" y="1803085"/>
            <a:ext cx="2943258" cy="813075"/>
          </a:xfrm>
          <a:prstGeom prst="rect">
            <a:avLst/>
          </a:prstGeom>
        </p:spPr>
      </p:pic>
      <p:pic>
        <p:nvPicPr>
          <p:cNvPr id="16" name="Picture 15" descr="A black background with grey and red text&#10;&#10;Description automatically generated">
            <a:extLst>
              <a:ext uri="{FF2B5EF4-FFF2-40B4-BE49-F238E27FC236}">
                <a16:creationId xmlns:a16="http://schemas.microsoft.com/office/drawing/2014/main" id="{896D648D-CCCF-B988-2138-FD6B797B2A0B}"/>
              </a:ext>
            </a:extLst>
          </p:cNvPr>
          <p:cNvPicPr>
            <a:picLocks noChangeAspect="1"/>
          </p:cNvPicPr>
          <p:nvPr/>
        </p:nvPicPr>
        <p:blipFill>
          <a:blip r:embed="rId7"/>
          <a:stretch>
            <a:fillRect/>
          </a:stretch>
        </p:blipFill>
        <p:spPr>
          <a:xfrm>
            <a:off x="9031862" y="3197817"/>
            <a:ext cx="2543861" cy="1170500"/>
          </a:xfrm>
          <a:prstGeom prst="rect">
            <a:avLst/>
          </a:prstGeom>
        </p:spPr>
      </p:pic>
      <p:pic>
        <p:nvPicPr>
          <p:cNvPr id="18" name="Picture 17" descr="A logo with text on it&#10;&#10;Description automatically generated">
            <a:extLst>
              <a:ext uri="{FF2B5EF4-FFF2-40B4-BE49-F238E27FC236}">
                <a16:creationId xmlns:a16="http://schemas.microsoft.com/office/drawing/2014/main" id="{2AE1C5ED-B43E-7DE3-DC90-FBBA3A79C6A5}"/>
              </a:ext>
            </a:extLst>
          </p:cNvPr>
          <p:cNvPicPr>
            <a:picLocks noChangeAspect="1"/>
          </p:cNvPicPr>
          <p:nvPr/>
        </p:nvPicPr>
        <p:blipFill>
          <a:blip r:embed="rId8"/>
          <a:stretch>
            <a:fillRect/>
          </a:stretch>
        </p:blipFill>
        <p:spPr>
          <a:xfrm>
            <a:off x="9605913" y="1335678"/>
            <a:ext cx="1747887" cy="1747887"/>
          </a:xfrm>
          <a:prstGeom prst="rect">
            <a:avLst/>
          </a:prstGeom>
        </p:spPr>
      </p:pic>
      <p:pic>
        <p:nvPicPr>
          <p:cNvPr id="20" name="Picture 19" descr="A logo for a company&#10;&#10;Description automatically generated">
            <a:extLst>
              <a:ext uri="{FF2B5EF4-FFF2-40B4-BE49-F238E27FC236}">
                <a16:creationId xmlns:a16="http://schemas.microsoft.com/office/drawing/2014/main" id="{EBB4BE2A-AB2F-6475-598A-E9C105258A03}"/>
              </a:ext>
            </a:extLst>
          </p:cNvPr>
          <p:cNvPicPr>
            <a:picLocks noChangeAspect="1"/>
          </p:cNvPicPr>
          <p:nvPr/>
        </p:nvPicPr>
        <p:blipFill>
          <a:blip r:embed="rId9"/>
          <a:stretch>
            <a:fillRect/>
          </a:stretch>
        </p:blipFill>
        <p:spPr>
          <a:xfrm>
            <a:off x="3503130" y="3152732"/>
            <a:ext cx="1912868" cy="1260671"/>
          </a:xfrm>
          <a:prstGeom prst="rect">
            <a:avLst/>
          </a:prstGeom>
        </p:spPr>
      </p:pic>
      <p:pic>
        <p:nvPicPr>
          <p:cNvPr id="22" name="Picture 21" descr="A red and black logo&#10;&#10;Description automatically generated">
            <a:extLst>
              <a:ext uri="{FF2B5EF4-FFF2-40B4-BE49-F238E27FC236}">
                <a16:creationId xmlns:a16="http://schemas.microsoft.com/office/drawing/2014/main" id="{6AE3376F-92AC-3AD1-E784-A7C20795E893}"/>
              </a:ext>
            </a:extLst>
          </p:cNvPr>
          <p:cNvPicPr>
            <a:picLocks noChangeAspect="1"/>
          </p:cNvPicPr>
          <p:nvPr/>
        </p:nvPicPr>
        <p:blipFill>
          <a:blip r:embed="rId10"/>
          <a:stretch>
            <a:fillRect/>
          </a:stretch>
        </p:blipFill>
        <p:spPr>
          <a:xfrm>
            <a:off x="1744302" y="4948289"/>
            <a:ext cx="1780686" cy="913773"/>
          </a:xfrm>
          <a:prstGeom prst="rect">
            <a:avLst/>
          </a:prstGeom>
        </p:spPr>
      </p:pic>
      <p:pic>
        <p:nvPicPr>
          <p:cNvPr id="24" name="Picture 23" descr="A blue and red logo&#10;&#10;Description automatically generated">
            <a:extLst>
              <a:ext uri="{FF2B5EF4-FFF2-40B4-BE49-F238E27FC236}">
                <a16:creationId xmlns:a16="http://schemas.microsoft.com/office/drawing/2014/main" id="{20BEDE31-2CAF-3E56-62D8-045EE21FE54C}"/>
              </a:ext>
            </a:extLst>
          </p:cNvPr>
          <p:cNvPicPr>
            <a:picLocks noChangeAspect="1"/>
          </p:cNvPicPr>
          <p:nvPr/>
        </p:nvPicPr>
        <p:blipFill>
          <a:blip r:embed="rId11"/>
          <a:stretch>
            <a:fillRect/>
          </a:stretch>
        </p:blipFill>
        <p:spPr>
          <a:xfrm>
            <a:off x="8609365" y="4693494"/>
            <a:ext cx="1790714" cy="1421301"/>
          </a:xfrm>
          <a:prstGeom prst="rect">
            <a:avLst/>
          </a:prstGeom>
        </p:spPr>
      </p:pic>
      <p:pic>
        <p:nvPicPr>
          <p:cNvPr id="26" name="Picture 25" descr="A logo with a globe and a door&#10;&#10;Description automatically generated">
            <a:extLst>
              <a:ext uri="{FF2B5EF4-FFF2-40B4-BE49-F238E27FC236}">
                <a16:creationId xmlns:a16="http://schemas.microsoft.com/office/drawing/2014/main" id="{D5ACEE7B-DD30-7BCA-0A26-870AA4CA0CCC}"/>
              </a:ext>
            </a:extLst>
          </p:cNvPr>
          <p:cNvPicPr>
            <a:picLocks noChangeAspect="1"/>
          </p:cNvPicPr>
          <p:nvPr/>
        </p:nvPicPr>
        <p:blipFill>
          <a:blip r:embed="rId12"/>
          <a:stretch>
            <a:fillRect/>
          </a:stretch>
        </p:blipFill>
        <p:spPr>
          <a:xfrm>
            <a:off x="983922" y="3140302"/>
            <a:ext cx="1912868" cy="1285530"/>
          </a:xfrm>
          <a:prstGeom prst="rect">
            <a:avLst/>
          </a:prstGeom>
        </p:spPr>
      </p:pic>
      <p:pic>
        <p:nvPicPr>
          <p:cNvPr id="28" name="Picture 27" descr="A logo with blue and red text&#10;&#10;Description automatically generated">
            <a:extLst>
              <a:ext uri="{FF2B5EF4-FFF2-40B4-BE49-F238E27FC236}">
                <a16:creationId xmlns:a16="http://schemas.microsoft.com/office/drawing/2014/main" id="{27FF558F-D9AE-4D28-A656-33D0DCE00EFB}"/>
              </a:ext>
            </a:extLst>
          </p:cNvPr>
          <p:cNvPicPr>
            <a:picLocks noChangeAspect="1"/>
          </p:cNvPicPr>
          <p:nvPr/>
        </p:nvPicPr>
        <p:blipFill>
          <a:blip r:embed="rId13"/>
          <a:stretch>
            <a:fillRect/>
          </a:stretch>
        </p:blipFill>
        <p:spPr>
          <a:xfrm>
            <a:off x="4084894" y="4774840"/>
            <a:ext cx="3964565" cy="1260670"/>
          </a:xfrm>
          <a:prstGeom prst="rect">
            <a:avLst/>
          </a:prstGeom>
        </p:spPr>
      </p:pic>
    </p:spTree>
    <p:extLst>
      <p:ext uri="{BB962C8B-B14F-4D97-AF65-F5344CB8AC3E}">
        <p14:creationId xmlns:p14="http://schemas.microsoft.com/office/powerpoint/2010/main" val="322397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02642-FD6B-423B-02F7-303F011BCFA0}"/>
              </a:ext>
            </a:extLst>
          </p:cNvPr>
          <p:cNvSpPr>
            <a:spLocks noGrp="1"/>
          </p:cNvSpPr>
          <p:nvPr>
            <p:ph sz="half" idx="1"/>
          </p:nvPr>
        </p:nvSpPr>
        <p:spPr/>
        <p:txBody>
          <a:bodyPr>
            <a:normAutofit/>
          </a:bodyPr>
          <a:lstStyle/>
          <a:p>
            <a:r>
              <a:rPr lang="en-GB" sz="1100" b="0" i="0">
                <a:solidFill>
                  <a:srgbClr val="374151"/>
                </a:solidFill>
                <a:effectLst/>
              </a:rPr>
              <a:t>This </a:t>
            </a:r>
            <a:r>
              <a:rPr lang="en-GB" sz="1100" b="0" i="0" err="1">
                <a:solidFill>
                  <a:srgbClr val="374151"/>
                </a:solidFill>
                <a:effectLst/>
              </a:rPr>
              <a:t>endeavor</a:t>
            </a:r>
            <a:r>
              <a:rPr lang="en-GB" sz="1100" b="0" i="0">
                <a:solidFill>
                  <a:srgbClr val="374151"/>
                </a:solidFill>
                <a:effectLst/>
              </a:rPr>
              <a:t> would not have been possible without numerous individuals and entities' collective efforts and invaluable insights (see lists to the right).</a:t>
            </a:r>
          </a:p>
          <a:p>
            <a:pPr algn="l"/>
            <a:r>
              <a:rPr lang="en-GB" sz="1100">
                <a:solidFill>
                  <a:srgbClr val="374151"/>
                </a:solidFill>
              </a:rPr>
              <a:t>IFMA </a:t>
            </a:r>
            <a:r>
              <a:rPr lang="en-GB" sz="1100" b="0" i="0">
                <a:solidFill>
                  <a:srgbClr val="374151"/>
                </a:solidFill>
                <a:effectLst/>
              </a:rPr>
              <a:t>extends our heartfelt gratitude to all the IFMA board, community </a:t>
            </a:r>
            <a:r>
              <a:rPr lang="en-GB" sz="1100">
                <a:solidFill>
                  <a:srgbClr val="374151"/>
                </a:solidFill>
              </a:rPr>
              <a:t>of practices, and council members </a:t>
            </a:r>
            <a:r>
              <a:rPr lang="en-GB" sz="1100" b="0" i="0">
                <a:solidFill>
                  <a:srgbClr val="374151"/>
                </a:solidFill>
                <a:effectLst/>
              </a:rPr>
              <a:t>who have played a pivotal role in creating the  </a:t>
            </a:r>
            <a:r>
              <a:rPr lang="en-GB" sz="1100" i="1">
                <a:solidFill>
                  <a:srgbClr val="374151"/>
                </a:solidFill>
              </a:rPr>
              <a:t>Evolution is never finished </a:t>
            </a:r>
            <a:r>
              <a:rPr lang="en-GB" sz="1100" b="0" i="0">
                <a:solidFill>
                  <a:srgbClr val="374151"/>
                </a:solidFill>
                <a:effectLst/>
              </a:rPr>
              <a:t>report on emerging topics shaping the FM profession. </a:t>
            </a:r>
          </a:p>
          <a:p>
            <a:pPr algn="l"/>
            <a:r>
              <a:rPr lang="en-GB" sz="1100" b="0" i="0">
                <a:solidFill>
                  <a:srgbClr val="374151"/>
                </a:solidFill>
                <a:effectLst/>
              </a:rPr>
              <a:t>The working group's dedication over the past 18 months has been commendable by identifying and enriching the report's content through their insights and collaboration.</a:t>
            </a:r>
          </a:p>
          <a:p>
            <a:pPr algn="l"/>
            <a:r>
              <a:rPr lang="en-GB" sz="1100" b="0" i="0">
                <a:solidFill>
                  <a:srgbClr val="374151"/>
                </a:solidFill>
                <a:effectLst/>
              </a:rPr>
              <a:t>The unwavering support of our association's leadership has been and will be instrumental in driving this project forward as IFMA shapes conferences, executive summits, deep dives, webinars, and articles around these topics.</a:t>
            </a:r>
          </a:p>
          <a:p>
            <a:pPr algn="l"/>
            <a:r>
              <a:rPr lang="en-GB" sz="1100" b="0" i="0">
                <a:solidFill>
                  <a:srgbClr val="374151"/>
                </a:solidFill>
                <a:effectLst/>
              </a:rPr>
              <a:t>This report stands as a testament to the collaborative spirit of all involved. </a:t>
            </a:r>
            <a:r>
              <a:rPr lang="en-GB" sz="1100">
                <a:solidFill>
                  <a:srgbClr val="374151"/>
                </a:solidFill>
              </a:rPr>
              <a:t>IFMA</a:t>
            </a:r>
            <a:r>
              <a:rPr lang="en-GB" sz="1100" b="0" i="0">
                <a:solidFill>
                  <a:srgbClr val="374151"/>
                </a:solidFill>
                <a:effectLst/>
              </a:rPr>
              <a:t> anticipates its positive impact on our evolving profession for years to come.</a:t>
            </a:r>
          </a:p>
          <a:p>
            <a:pPr marL="0" indent="0">
              <a:buNone/>
            </a:pPr>
            <a:endParaRPr lang="en-US" sz="1100" b="1"/>
          </a:p>
        </p:txBody>
      </p:sp>
      <p:graphicFrame>
        <p:nvGraphicFramePr>
          <p:cNvPr id="8" name="Content Placeholder 7">
            <a:extLst>
              <a:ext uri="{FF2B5EF4-FFF2-40B4-BE49-F238E27FC236}">
                <a16:creationId xmlns:a16="http://schemas.microsoft.com/office/drawing/2014/main" id="{4DCDC2BA-B530-E411-BBCF-71680653EB71}"/>
              </a:ext>
            </a:extLst>
          </p:cNvPr>
          <p:cNvGraphicFramePr>
            <a:graphicFrameLocks noGrp="1"/>
          </p:cNvGraphicFramePr>
          <p:nvPr>
            <p:ph sz="half" idx="2"/>
            <p:extLst>
              <p:ext uri="{D42A27DB-BD31-4B8C-83A1-F6EECF244321}">
                <p14:modId xmlns:p14="http://schemas.microsoft.com/office/powerpoint/2010/main" val="3574498182"/>
              </p:ext>
            </p:extLst>
          </p:nvPr>
        </p:nvGraphicFramePr>
        <p:xfrm>
          <a:off x="6393705" y="1725986"/>
          <a:ext cx="2784679" cy="4510572"/>
        </p:xfrm>
        <a:graphic>
          <a:graphicData uri="http://schemas.openxmlformats.org/drawingml/2006/table">
            <a:tbl>
              <a:tblPr>
                <a:tableStyleId>{5C22544A-7EE6-4342-B048-85BDC9FD1C3A}</a:tableStyleId>
              </a:tblPr>
              <a:tblGrid>
                <a:gridCol w="558382">
                  <a:extLst>
                    <a:ext uri="{9D8B030D-6E8A-4147-A177-3AD203B41FA5}">
                      <a16:colId xmlns:a16="http://schemas.microsoft.com/office/drawing/2014/main" val="859626059"/>
                    </a:ext>
                  </a:extLst>
                </a:gridCol>
                <a:gridCol w="836729">
                  <a:extLst>
                    <a:ext uri="{9D8B030D-6E8A-4147-A177-3AD203B41FA5}">
                      <a16:colId xmlns:a16="http://schemas.microsoft.com/office/drawing/2014/main" val="365625465"/>
                    </a:ext>
                  </a:extLst>
                </a:gridCol>
                <a:gridCol w="1389568">
                  <a:extLst>
                    <a:ext uri="{9D8B030D-6E8A-4147-A177-3AD203B41FA5}">
                      <a16:colId xmlns:a16="http://schemas.microsoft.com/office/drawing/2014/main" val="3178212799"/>
                    </a:ext>
                  </a:extLst>
                </a:gridCol>
              </a:tblGrid>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Elizabeth</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Baudler </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 Cercle Brands</a:t>
                      </a:r>
                    </a:p>
                  </a:txBody>
                  <a:tcPr marL="7643" marR="7643" marT="7643" marB="0" anchor="ctr"/>
                </a:tc>
                <a:extLst>
                  <a:ext uri="{0D108BD9-81ED-4DB2-BD59-A6C34878D82A}">
                    <a16:rowId xmlns:a16="http://schemas.microsoft.com/office/drawing/2014/main" val="1761515726"/>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Bill</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Conley</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IYamaha</a:t>
                      </a: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Motor Corporation</a:t>
                      </a:r>
                    </a:p>
                  </a:txBody>
                  <a:tcPr marL="7643" marR="7643" marT="7643" marB="0" anchor="ctr"/>
                </a:tc>
                <a:extLst>
                  <a:ext uri="{0D108BD9-81ED-4DB2-BD59-A6C34878D82A}">
                    <a16:rowId xmlns:a16="http://schemas.microsoft.com/office/drawing/2014/main" val="3521936892"/>
                  </a:ext>
                </a:extLst>
              </a:tr>
              <a:tr h="163040">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Laverne</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Deckert</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imaChameleon</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extLst>
                  <a:ext uri="{0D108BD9-81ED-4DB2-BD59-A6C34878D82A}">
                    <a16:rowId xmlns:a16="http://schemas.microsoft.com/office/drawing/2014/main" val="3482297237"/>
                  </a:ext>
                </a:extLst>
              </a:tr>
              <a:tr h="276659">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Wendy</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Feldman Block </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Savills North America</a:t>
                      </a:r>
                    </a:p>
                  </a:txBody>
                  <a:tcPr marL="7643" marR="7643" marT="7643" marB="0" anchor="ctr"/>
                </a:tc>
                <a:extLst>
                  <a:ext uri="{0D108BD9-81ED-4DB2-BD59-A6C34878D82A}">
                    <a16:rowId xmlns:a16="http://schemas.microsoft.com/office/drawing/2014/main" val="2544756018"/>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Tom</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Jackson </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Microshare</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extLst>
                  <a:ext uri="{0D108BD9-81ED-4DB2-BD59-A6C34878D82A}">
                    <a16:rowId xmlns:a16="http://schemas.microsoft.com/office/drawing/2014/main" val="3562771065"/>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Dipin</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Kasana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IFMA Young Professional, JLL</a:t>
                      </a:r>
                    </a:p>
                  </a:txBody>
                  <a:tcPr marL="7643" marR="7643" marT="7643" marB="0" anchor="ctr"/>
                </a:tc>
                <a:extLst>
                  <a:ext uri="{0D108BD9-81ED-4DB2-BD59-A6C34878D82A}">
                    <a16:rowId xmlns:a16="http://schemas.microsoft.com/office/drawing/2014/main" val="748606"/>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Gary</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Miciunas</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Cunningham</a:t>
                      </a:r>
                    </a:p>
                  </a:txBody>
                  <a:tcPr marL="7643" marR="7643" marT="7643" marB="0" anchor="ctr"/>
                </a:tc>
                <a:extLst>
                  <a:ext uri="{0D108BD9-81ED-4DB2-BD59-A6C34878D82A}">
                    <a16:rowId xmlns:a16="http://schemas.microsoft.com/office/drawing/2014/main" val="1355657353"/>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Rex</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Miller </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Go </a:t>
                      </a:r>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mindSHIFT</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extLst>
                  <a:ext uri="{0D108BD9-81ED-4DB2-BD59-A6C34878D82A}">
                    <a16:rowId xmlns:a16="http://schemas.microsoft.com/office/drawing/2014/main" val="1527332760"/>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Cynthia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Milota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Ware Malcomb</a:t>
                      </a:r>
                    </a:p>
                  </a:txBody>
                  <a:tcPr marL="7643" marR="7643" marT="7643" marB="0" anchor="ctr"/>
                </a:tc>
                <a:extLst>
                  <a:ext uri="{0D108BD9-81ED-4DB2-BD59-A6C34878D82A}">
                    <a16:rowId xmlns:a16="http://schemas.microsoft.com/office/drawing/2014/main" val="805151572"/>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Kate</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North</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Savills North America</a:t>
                      </a:r>
                    </a:p>
                  </a:txBody>
                  <a:tcPr marL="7643" marR="7643" marT="7643" marB="0" anchor="ctr"/>
                </a:tc>
                <a:extLst>
                  <a:ext uri="{0D108BD9-81ED-4DB2-BD59-A6C34878D82A}">
                    <a16:rowId xmlns:a16="http://schemas.microsoft.com/office/drawing/2014/main" val="3861715837"/>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Jaime</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Pire Alvarez</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MindFM</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extLst>
                  <a:ext uri="{0D108BD9-81ED-4DB2-BD59-A6C34878D82A}">
                    <a16:rowId xmlns:a16="http://schemas.microsoft.com/office/drawing/2014/main" val="2930934786"/>
                  </a:ext>
                </a:extLst>
              </a:tr>
              <a:tr h="163040">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Marie</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Puybaraud</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JLL</a:t>
                      </a:r>
                    </a:p>
                  </a:txBody>
                  <a:tcPr marL="7643" marR="7643" marT="7643" marB="0" anchor="ctr"/>
                </a:tc>
                <a:extLst>
                  <a:ext uri="{0D108BD9-81ED-4DB2-BD59-A6C34878D82A}">
                    <a16:rowId xmlns:a16="http://schemas.microsoft.com/office/drawing/2014/main" val="2879049420"/>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Shalini</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Ramesh </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Well Certified </a:t>
                      </a:r>
                    </a:p>
                  </a:txBody>
                  <a:tcPr marL="7643" marR="7643" marT="7643" marB="0" anchor="ctr"/>
                </a:tc>
                <a:extLst>
                  <a:ext uri="{0D108BD9-81ED-4DB2-BD59-A6C34878D82A}">
                    <a16:rowId xmlns:a16="http://schemas.microsoft.com/office/drawing/2014/main" val="2454713607"/>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Ted</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Ritter</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LMI 360</a:t>
                      </a:r>
                    </a:p>
                  </a:txBody>
                  <a:tcPr marL="7643" marR="7643" marT="7643" marB="0" anchor="ctr"/>
                </a:tc>
                <a:extLst>
                  <a:ext uri="{0D108BD9-81ED-4DB2-BD59-A6C34878D82A}">
                    <a16:rowId xmlns:a16="http://schemas.microsoft.com/office/drawing/2014/main" val="411198626"/>
                  </a:ext>
                </a:extLst>
              </a:tr>
              <a:tr h="276659">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Luis</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Rodriguez Vina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CBRE</a:t>
                      </a:r>
                    </a:p>
                  </a:txBody>
                  <a:tcPr marL="7643" marR="7643" marT="7643" marB="0" anchor="ctr"/>
                </a:tc>
                <a:extLst>
                  <a:ext uri="{0D108BD9-81ED-4DB2-BD59-A6C34878D82A}">
                    <a16:rowId xmlns:a16="http://schemas.microsoft.com/office/drawing/2014/main" val="1640761591"/>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Lorri</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Rowlandson</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BGIS</a:t>
                      </a:r>
                    </a:p>
                  </a:txBody>
                  <a:tcPr marL="7643" marR="7643" marT="7643" marB="0" anchor="ctr"/>
                </a:tc>
                <a:extLst>
                  <a:ext uri="{0D108BD9-81ED-4DB2-BD59-A6C34878D82A}">
                    <a16:rowId xmlns:a16="http://schemas.microsoft.com/office/drawing/2014/main" val="981452854"/>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Sheila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Sheridan</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Sheridan Associates</a:t>
                      </a:r>
                    </a:p>
                  </a:txBody>
                  <a:tcPr marL="7643" marR="7643" marT="7643" marB="0" anchor="ctr"/>
                </a:tc>
                <a:extLst>
                  <a:ext uri="{0D108BD9-81ED-4DB2-BD59-A6C34878D82A}">
                    <a16:rowId xmlns:a16="http://schemas.microsoft.com/office/drawing/2014/main" val="2794459369"/>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Lisa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Stanley</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OSCRE</a:t>
                      </a:r>
                    </a:p>
                  </a:txBody>
                  <a:tcPr marL="7643" marR="7643" marT="7643" marB="0" anchor="ctr"/>
                </a:tc>
                <a:extLst>
                  <a:ext uri="{0D108BD9-81ED-4DB2-BD59-A6C34878D82A}">
                    <a16:rowId xmlns:a16="http://schemas.microsoft.com/office/drawing/2014/main" val="813702133"/>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Shuli</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Steele</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IMPEC</a:t>
                      </a:r>
                    </a:p>
                  </a:txBody>
                  <a:tcPr marL="7643" marR="7643" marT="7643" marB="0" anchor="ctr"/>
                </a:tc>
                <a:extLst>
                  <a:ext uri="{0D108BD9-81ED-4DB2-BD59-A6C34878D82A}">
                    <a16:rowId xmlns:a16="http://schemas.microsoft.com/office/drawing/2014/main" val="617130719"/>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Alexa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Stone </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ecoPreserve</a:t>
                      </a: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LLC</a:t>
                      </a:r>
                    </a:p>
                  </a:txBody>
                  <a:tcPr marL="7643" marR="7643" marT="7643" marB="0" anchor="ctr"/>
                </a:tc>
                <a:extLst>
                  <a:ext uri="{0D108BD9-81ED-4DB2-BD59-A6C34878D82A}">
                    <a16:rowId xmlns:a16="http://schemas.microsoft.com/office/drawing/2014/main" val="1047112593"/>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Colette</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Temmink </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Lessen</a:t>
                      </a:r>
                    </a:p>
                  </a:txBody>
                  <a:tcPr marL="7643" marR="7643" marT="7643" marB="0" anchor="ctr"/>
                </a:tc>
                <a:extLst>
                  <a:ext uri="{0D108BD9-81ED-4DB2-BD59-A6C34878D82A}">
                    <a16:rowId xmlns:a16="http://schemas.microsoft.com/office/drawing/2014/main" val="456949110"/>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Pat</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Turnbull</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AWA</a:t>
                      </a:r>
                    </a:p>
                  </a:txBody>
                  <a:tcPr marL="7643" marR="7643" marT="7643" marB="0" anchor="ctr"/>
                </a:tc>
                <a:extLst>
                  <a:ext uri="{0D108BD9-81ED-4DB2-BD59-A6C34878D82A}">
                    <a16:rowId xmlns:a16="http://schemas.microsoft.com/office/drawing/2014/main" val="4243698036"/>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Matt</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Turner</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OTIS</a:t>
                      </a:r>
                    </a:p>
                  </a:txBody>
                  <a:tcPr marL="7643" marR="7643" marT="7643" marB="0" anchor="ctr"/>
                </a:tc>
                <a:extLst>
                  <a:ext uri="{0D108BD9-81ED-4DB2-BD59-A6C34878D82A}">
                    <a16:rowId xmlns:a16="http://schemas.microsoft.com/office/drawing/2014/main" val="283583309"/>
                  </a:ext>
                </a:extLst>
              </a:tr>
              <a:tr h="163040">
                <a:tc>
                  <a:txBody>
                    <a:bodyPr/>
                    <a:lstStyle/>
                    <a:p>
                      <a:pPr algn="l" rtl="0" fontAlgn="ctr"/>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Lisa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Whited</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extLst>
                  <a:ext uri="{0D108BD9-81ED-4DB2-BD59-A6C34878D82A}">
                    <a16:rowId xmlns:a16="http://schemas.microsoft.com/office/drawing/2014/main" val="2401372237"/>
                  </a:ext>
                </a:extLst>
              </a:tr>
            </a:tbl>
          </a:graphicData>
        </a:graphic>
      </p:graphicFrame>
      <p:sp>
        <p:nvSpPr>
          <p:cNvPr id="3" name="Title 2">
            <a:extLst>
              <a:ext uri="{FF2B5EF4-FFF2-40B4-BE49-F238E27FC236}">
                <a16:creationId xmlns:a16="http://schemas.microsoft.com/office/drawing/2014/main" id="{48D41A7E-53B8-989E-37EF-0B98B04420CD}"/>
              </a:ext>
            </a:extLst>
          </p:cNvPr>
          <p:cNvSpPr>
            <a:spLocks noGrp="1"/>
          </p:cNvSpPr>
          <p:nvPr>
            <p:ph type="title"/>
          </p:nvPr>
        </p:nvSpPr>
        <p:spPr/>
        <p:txBody>
          <a:bodyPr/>
          <a:lstStyle/>
          <a:p>
            <a:r>
              <a:rPr lang="en-US"/>
              <a:t>Acknowledgements</a:t>
            </a:r>
          </a:p>
        </p:txBody>
      </p:sp>
      <p:sp>
        <p:nvSpPr>
          <p:cNvPr id="6" name="Text Placeholder 5">
            <a:extLst>
              <a:ext uri="{FF2B5EF4-FFF2-40B4-BE49-F238E27FC236}">
                <a16:creationId xmlns:a16="http://schemas.microsoft.com/office/drawing/2014/main" id="{6DFC8C6F-1E28-3FC0-76F5-0DD45F958191}"/>
              </a:ext>
            </a:extLst>
          </p:cNvPr>
          <p:cNvSpPr>
            <a:spLocks noGrp="1"/>
          </p:cNvSpPr>
          <p:nvPr>
            <p:ph type="body" sz="quarter" idx="10"/>
          </p:nvPr>
        </p:nvSpPr>
        <p:spPr/>
        <p:txBody>
          <a:bodyPr/>
          <a:lstStyle/>
          <a:p>
            <a:endParaRPr lang="en-US"/>
          </a:p>
        </p:txBody>
      </p:sp>
      <p:sp>
        <p:nvSpPr>
          <p:cNvPr id="9" name="TextBox 8">
            <a:extLst>
              <a:ext uri="{FF2B5EF4-FFF2-40B4-BE49-F238E27FC236}">
                <a16:creationId xmlns:a16="http://schemas.microsoft.com/office/drawing/2014/main" id="{B7A9E0AE-1179-2DD5-F5E9-46DFEC09A482}"/>
              </a:ext>
            </a:extLst>
          </p:cNvPr>
          <p:cNvSpPr txBox="1"/>
          <p:nvPr/>
        </p:nvSpPr>
        <p:spPr>
          <a:xfrm>
            <a:off x="6163377" y="1184866"/>
            <a:ext cx="3245337" cy="461665"/>
          </a:xfrm>
          <a:prstGeom prst="rect">
            <a:avLst/>
          </a:prstGeom>
          <a:noFill/>
        </p:spPr>
        <p:txBody>
          <a:bodyPr wrap="square" rtlCol="0">
            <a:spAutoFit/>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IFMA’s Emerging Topics Working Group</a:t>
            </a:r>
          </a:p>
          <a:p>
            <a:pPr algn="ctr"/>
            <a:r>
              <a:rPr lang="en-US" sz="1200" b="1">
                <a:latin typeface="Open Sans" panose="020B0606030504020204" pitchFamily="34" charset="0"/>
                <a:ea typeface="Open Sans" panose="020B0606030504020204" pitchFamily="34" charset="0"/>
                <a:cs typeface="Open Sans" panose="020B0606030504020204" pitchFamily="34" charset="0"/>
              </a:rPr>
              <a:t>Volunteers</a:t>
            </a:r>
          </a:p>
        </p:txBody>
      </p:sp>
      <p:graphicFrame>
        <p:nvGraphicFramePr>
          <p:cNvPr id="10" name="Content Placeholder 7">
            <a:extLst>
              <a:ext uri="{FF2B5EF4-FFF2-40B4-BE49-F238E27FC236}">
                <a16:creationId xmlns:a16="http://schemas.microsoft.com/office/drawing/2014/main" id="{5C6F17E8-05CE-AD9D-50A6-5558B3DA504B}"/>
              </a:ext>
            </a:extLst>
          </p:cNvPr>
          <p:cNvGraphicFramePr>
            <a:graphicFrameLocks/>
          </p:cNvGraphicFramePr>
          <p:nvPr>
            <p:extLst>
              <p:ext uri="{D42A27DB-BD31-4B8C-83A1-F6EECF244321}">
                <p14:modId xmlns:p14="http://schemas.microsoft.com/office/powerpoint/2010/main" val="107384059"/>
              </p:ext>
            </p:extLst>
          </p:nvPr>
        </p:nvGraphicFramePr>
        <p:xfrm>
          <a:off x="9351852" y="1725986"/>
          <a:ext cx="2611210" cy="1368518"/>
        </p:xfrm>
        <a:graphic>
          <a:graphicData uri="http://schemas.openxmlformats.org/drawingml/2006/table">
            <a:tbl>
              <a:tblPr>
                <a:tableStyleId>{5C22544A-7EE6-4342-B048-85BDC9FD1C3A}</a:tableStyleId>
              </a:tblPr>
              <a:tblGrid>
                <a:gridCol w="690218">
                  <a:extLst>
                    <a:ext uri="{9D8B030D-6E8A-4147-A177-3AD203B41FA5}">
                      <a16:colId xmlns:a16="http://schemas.microsoft.com/office/drawing/2014/main" val="859626059"/>
                    </a:ext>
                  </a:extLst>
                </a:gridCol>
                <a:gridCol w="783772">
                  <a:extLst>
                    <a:ext uri="{9D8B030D-6E8A-4147-A177-3AD203B41FA5}">
                      <a16:colId xmlns:a16="http://schemas.microsoft.com/office/drawing/2014/main" val="365625465"/>
                    </a:ext>
                  </a:extLst>
                </a:gridCol>
                <a:gridCol w="1137220">
                  <a:extLst>
                    <a:ext uri="{9D8B030D-6E8A-4147-A177-3AD203B41FA5}">
                      <a16:colId xmlns:a16="http://schemas.microsoft.com/office/drawing/2014/main" val="3178212799"/>
                    </a:ext>
                  </a:extLst>
                </a:gridCol>
              </a:tblGrid>
              <a:tr h="163040">
                <a:tc>
                  <a:txBody>
                    <a:bodyPr/>
                    <a:lstStyle/>
                    <a:p>
                      <a:pPr algn="l" rtl="0" fontAlgn="ct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a:t>
                      </a:r>
                    </a:p>
                  </a:txBody>
                  <a:tcPr marL="7643" marR="7643" marT="7643" marB="0" anchor="ctr"/>
                </a:tc>
                <a:tc>
                  <a:txBody>
                    <a:bodyPr/>
                    <a:lstStyle/>
                    <a:p>
                      <a:pPr algn="l" fontAlgn="b"/>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Gilpin</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CEO</a:t>
                      </a:r>
                    </a:p>
                  </a:txBody>
                  <a:tcPr marL="7643" marR="7643" marT="7643" marB="0" anchor="ctr"/>
                </a:tc>
                <a:extLst>
                  <a:ext uri="{0D108BD9-81ED-4DB2-BD59-A6C34878D82A}">
                    <a16:rowId xmlns:a16="http://schemas.microsoft.com/office/drawing/2014/main" val="1761515726"/>
                  </a:ext>
                </a:extLst>
              </a:tr>
              <a:tr h="163040">
                <a:tc>
                  <a:txBody>
                    <a:bodyPr/>
                    <a:lstStyle/>
                    <a:p>
                      <a:pPr algn="l" rtl="0" fontAlgn="ct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Kim </a:t>
                      </a: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Coffey</a:t>
                      </a: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Executive Director</a:t>
                      </a:r>
                    </a:p>
                  </a:txBody>
                  <a:tcPr marL="7643" marR="7643" marT="7643" marB="0" anchor="ctr"/>
                </a:tc>
                <a:extLst>
                  <a:ext uri="{0D108BD9-81ED-4DB2-BD59-A6C34878D82A}">
                    <a16:rowId xmlns:a16="http://schemas.microsoft.com/office/drawing/2014/main" val="3521936892"/>
                  </a:ext>
                </a:extLst>
              </a:tr>
              <a:tr h="163040">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Maureen </a:t>
                      </a: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Lederer</a:t>
                      </a:r>
                    </a:p>
                  </a:txBody>
                  <a:tcPr marL="7643" marR="7643" marT="7643"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Senior Director</a:t>
                      </a:r>
                    </a:p>
                  </a:txBody>
                  <a:tcPr marL="7643" marR="7643" marT="7643" marB="0" anchor="ctr"/>
                </a:tc>
                <a:extLst>
                  <a:ext uri="{0D108BD9-81ED-4DB2-BD59-A6C34878D82A}">
                    <a16:rowId xmlns:a16="http://schemas.microsoft.com/office/drawing/2014/main" val="3482297237"/>
                  </a:ext>
                </a:extLst>
              </a:tr>
              <a:tr h="276659">
                <a:tc>
                  <a:txBody>
                    <a:bodyPr/>
                    <a:lstStyle/>
                    <a:p>
                      <a:pPr algn="l" rtl="0" fontAlgn="ct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a:t>
                      </a:r>
                    </a:p>
                  </a:txBody>
                  <a:tcPr marL="7643" marR="7643" marT="7643" marB="0" anchor="ctr"/>
                </a:tc>
                <a:tc>
                  <a:txBody>
                    <a:bodyPr/>
                    <a:lstStyle/>
                    <a:p>
                      <a:pPr algn="l" fontAlgn="b"/>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Loayza</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Director</a:t>
                      </a:r>
                    </a:p>
                  </a:txBody>
                  <a:tcPr marL="7643" marR="7643" marT="7643" marB="0" anchor="ctr"/>
                </a:tc>
                <a:extLst>
                  <a:ext uri="{0D108BD9-81ED-4DB2-BD59-A6C34878D82A}">
                    <a16:rowId xmlns:a16="http://schemas.microsoft.com/office/drawing/2014/main" val="1370009952"/>
                  </a:ext>
                </a:extLst>
              </a:tr>
              <a:tr h="276659">
                <a:tc>
                  <a:txBody>
                    <a:bodyPr/>
                    <a:lstStyle/>
                    <a:p>
                      <a:pPr algn="l" rtl="0" fontAlgn="ct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Cathy</a:t>
                      </a:r>
                    </a:p>
                  </a:txBody>
                  <a:tcPr marL="7643" marR="7643" marT="7643" marB="0" anchor="ctr"/>
                </a:tc>
                <a:tc>
                  <a:txBody>
                    <a:bodyPr/>
                    <a:lstStyle/>
                    <a:p>
                      <a:pPr algn="l" fontAlgn="b"/>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Pavick</a:t>
                      </a: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Director</a:t>
                      </a:r>
                    </a:p>
                  </a:txBody>
                  <a:tcPr marL="7643" marR="7643" marT="7643" marB="0" anchor="ctr"/>
                </a:tc>
                <a:extLst>
                  <a:ext uri="{0D108BD9-81ED-4DB2-BD59-A6C34878D82A}">
                    <a16:rowId xmlns:a16="http://schemas.microsoft.com/office/drawing/2014/main" val="2544756018"/>
                  </a:ext>
                </a:extLst>
              </a:tr>
              <a:tr h="163040">
                <a:tc>
                  <a:txBody>
                    <a:bodyPr/>
                    <a:lstStyle/>
                    <a:p>
                      <a:pPr algn="l" rtl="0" fontAlgn="ctr"/>
                      <a:r>
                        <a:rPr lang="en-GB" sz="1000" b="0" i="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Nickalos</a:t>
                      </a:r>
                      <a:endPar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Rocha</a:t>
                      </a: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Director</a:t>
                      </a:r>
                    </a:p>
                  </a:txBody>
                  <a:tcPr marL="7643" marR="7643" marT="7643" marB="0" anchor="ctr"/>
                </a:tc>
                <a:extLst>
                  <a:ext uri="{0D108BD9-81ED-4DB2-BD59-A6C34878D82A}">
                    <a16:rowId xmlns:a16="http://schemas.microsoft.com/office/drawing/2014/main" val="3562771065"/>
                  </a:ext>
                </a:extLst>
              </a:tr>
              <a:tr h="163040">
                <a:tc>
                  <a:txBody>
                    <a:bodyPr/>
                    <a:lstStyle/>
                    <a:p>
                      <a:pPr algn="l" rtl="0" fontAlgn="ctr"/>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Jeffrey</a:t>
                      </a: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Saunders</a:t>
                      </a:r>
                    </a:p>
                  </a:txBody>
                  <a:tcPr marL="7643" marR="7643" marT="7643" marB="0" anchor="ctr"/>
                </a:tc>
                <a:tc>
                  <a:txBody>
                    <a:bodyPr/>
                    <a:lstStyle/>
                    <a:p>
                      <a:pPr algn="l" fontAlgn="b"/>
                      <a:r>
                        <a:rPr lang="en-GB"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Director</a:t>
                      </a:r>
                    </a:p>
                  </a:txBody>
                  <a:tcPr marL="7643" marR="7643" marT="7643" marB="0" anchor="ctr"/>
                </a:tc>
                <a:extLst>
                  <a:ext uri="{0D108BD9-81ED-4DB2-BD59-A6C34878D82A}">
                    <a16:rowId xmlns:a16="http://schemas.microsoft.com/office/drawing/2014/main" val="748606"/>
                  </a:ext>
                </a:extLst>
              </a:tr>
            </a:tbl>
          </a:graphicData>
        </a:graphic>
      </p:graphicFrame>
      <p:sp>
        <p:nvSpPr>
          <p:cNvPr id="11" name="TextBox 10">
            <a:extLst>
              <a:ext uri="{FF2B5EF4-FFF2-40B4-BE49-F238E27FC236}">
                <a16:creationId xmlns:a16="http://schemas.microsoft.com/office/drawing/2014/main" id="{56F52788-EAF9-7728-C0E2-DC9B1B31DA24}"/>
              </a:ext>
            </a:extLst>
          </p:cNvPr>
          <p:cNvSpPr txBox="1"/>
          <p:nvPr/>
        </p:nvSpPr>
        <p:spPr>
          <a:xfrm>
            <a:off x="9034789" y="1173939"/>
            <a:ext cx="3245337" cy="461665"/>
          </a:xfrm>
          <a:prstGeom prst="rect">
            <a:avLst/>
          </a:prstGeom>
          <a:noFill/>
        </p:spPr>
        <p:txBody>
          <a:bodyPr wrap="square" rtlCol="0">
            <a:spAutoFit/>
          </a:bodyPr>
          <a:lstStyle/>
          <a:p>
            <a:pPr algn="ctr"/>
            <a:endParaRPr lang="en-US" sz="1200" b="1">
              <a:latin typeface="Open Sans" panose="020B0606030504020204" pitchFamily="34" charset="0"/>
              <a:ea typeface="Open Sans" panose="020B0606030504020204" pitchFamily="34" charset="0"/>
              <a:cs typeface="Open Sans" panose="020B0606030504020204" pitchFamily="34" charset="0"/>
            </a:endParaRPr>
          </a:p>
          <a:p>
            <a:pPr algn="ctr"/>
            <a:r>
              <a:rPr lang="en-US" sz="1200" b="1">
                <a:latin typeface="Open Sans" panose="020B0606030504020204" pitchFamily="34" charset="0"/>
                <a:ea typeface="Open Sans" panose="020B0606030504020204" pitchFamily="34" charset="0"/>
                <a:cs typeface="Open Sans" panose="020B0606030504020204" pitchFamily="34" charset="0"/>
              </a:rPr>
              <a:t>Staff</a:t>
            </a:r>
          </a:p>
        </p:txBody>
      </p:sp>
    </p:spTree>
    <p:extLst>
      <p:ext uri="{BB962C8B-B14F-4D97-AF65-F5344CB8AC3E}">
        <p14:creationId xmlns:p14="http://schemas.microsoft.com/office/powerpoint/2010/main" val="237811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with text and symbols&#10;&#10;Description automatically generated with medium confidence">
            <a:extLst>
              <a:ext uri="{FF2B5EF4-FFF2-40B4-BE49-F238E27FC236}">
                <a16:creationId xmlns:a16="http://schemas.microsoft.com/office/drawing/2014/main" id="{29DCCD76-13DA-995F-0494-521514C178DF}"/>
              </a:ext>
            </a:extLst>
          </p:cNvPr>
          <p:cNvPicPr>
            <a:picLocks noChangeAspect="1"/>
          </p:cNvPicPr>
          <p:nvPr/>
        </p:nvPicPr>
        <p:blipFill>
          <a:blip r:embed="rId2"/>
          <a:stretch>
            <a:fillRect/>
          </a:stretch>
        </p:blipFill>
        <p:spPr>
          <a:xfrm>
            <a:off x="-141224" y="-64008"/>
            <a:ext cx="12419584" cy="6986016"/>
          </a:xfrm>
          <a:prstGeom prst="rect">
            <a:avLst/>
          </a:prstGeom>
        </p:spPr>
      </p:pic>
    </p:spTree>
    <p:extLst>
      <p:ext uri="{BB962C8B-B14F-4D97-AF65-F5344CB8AC3E}">
        <p14:creationId xmlns:p14="http://schemas.microsoft.com/office/powerpoint/2010/main" val="138388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5693-756C-6548-AA85-451D61CB1306}"/>
              </a:ext>
            </a:extLst>
          </p:cNvPr>
          <p:cNvSpPr>
            <a:spLocks noGrp="1"/>
          </p:cNvSpPr>
          <p:nvPr>
            <p:ph type="ctrTitle"/>
          </p:nvPr>
        </p:nvSpPr>
        <p:spPr/>
        <p:txBody>
          <a:bodyPr/>
          <a:lstStyle/>
          <a:p>
            <a:r>
              <a:rPr lang="en-US" dirty="0"/>
              <a:t>Evolution is never finished </a:t>
            </a:r>
          </a:p>
        </p:txBody>
      </p:sp>
      <p:sp>
        <p:nvSpPr>
          <p:cNvPr id="3" name="Subtitle 2">
            <a:extLst>
              <a:ext uri="{FF2B5EF4-FFF2-40B4-BE49-F238E27FC236}">
                <a16:creationId xmlns:a16="http://schemas.microsoft.com/office/drawing/2014/main" id="{04DAA0F1-4B3B-B644-8557-56741242E0D7}"/>
              </a:ext>
            </a:extLst>
          </p:cNvPr>
          <p:cNvSpPr>
            <a:spLocks noGrp="1"/>
          </p:cNvSpPr>
          <p:nvPr>
            <p:ph type="subTitle" idx="1"/>
          </p:nvPr>
        </p:nvSpPr>
        <p:spPr/>
        <p:txBody>
          <a:bodyPr>
            <a:normAutofit/>
          </a:bodyPr>
          <a:lstStyle/>
          <a:p>
            <a:pPr>
              <a:lnSpc>
                <a:spcPct val="110000"/>
              </a:lnSpc>
            </a:pPr>
            <a:r>
              <a:rPr lang="en-US" sz="2800" dirty="0"/>
              <a:t>Insights from IFMA’s Emerging Topics Working Group on </a:t>
            </a:r>
            <a:r>
              <a:rPr lang="en-US" sz="2800" b="1" dirty="0"/>
              <a:t>How Six Key Topics are Transforming the FM Industry</a:t>
            </a:r>
          </a:p>
        </p:txBody>
      </p:sp>
    </p:spTree>
    <p:extLst>
      <p:ext uri="{BB962C8B-B14F-4D97-AF65-F5344CB8AC3E}">
        <p14:creationId xmlns:p14="http://schemas.microsoft.com/office/powerpoint/2010/main" val="91785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F4B4-6ECF-4767-A285-D301A883ED16}"/>
              </a:ext>
            </a:extLst>
          </p:cNvPr>
          <p:cNvSpPr>
            <a:spLocks noGrp="1"/>
          </p:cNvSpPr>
          <p:nvPr>
            <p:ph type="title"/>
          </p:nvPr>
        </p:nvSpPr>
        <p:spPr>
          <a:xfrm>
            <a:off x="818573" y="639621"/>
            <a:ext cx="10515600" cy="1325563"/>
          </a:xfrm>
        </p:spPr>
        <p:txBody>
          <a:bodyPr>
            <a:noAutofit/>
          </a:bodyPr>
          <a:lstStyle/>
          <a:p>
            <a:r>
              <a:rPr lang="en-US" sz="3200"/>
              <a:t>Emerging Topics</a:t>
            </a:r>
            <a:br>
              <a:rPr lang="en-US" sz="3200"/>
            </a:br>
            <a:r>
              <a:rPr lang="en-US" sz="3200">
                <a:solidFill>
                  <a:schemeClr val="accent1"/>
                </a:solidFill>
              </a:rPr>
              <a:t>Transformational Issues</a:t>
            </a:r>
          </a:p>
        </p:txBody>
      </p:sp>
      <p:sp>
        <p:nvSpPr>
          <p:cNvPr id="5" name="TextBox 4">
            <a:extLst>
              <a:ext uri="{FF2B5EF4-FFF2-40B4-BE49-F238E27FC236}">
                <a16:creationId xmlns:a16="http://schemas.microsoft.com/office/drawing/2014/main" id="{A38F24EC-E4EE-A443-B6BC-6C6F8DCAA820}"/>
              </a:ext>
            </a:extLst>
          </p:cNvPr>
          <p:cNvSpPr txBox="1"/>
          <p:nvPr/>
        </p:nvSpPr>
        <p:spPr>
          <a:xfrm>
            <a:off x="937287" y="2264731"/>
            <a:ext cx="3698944" cy="2942463"/>
          </a:xfrm>
          <a:prstGeom prst="rect">
            <a:avLst/>
          </a:prstGeom>
          <a:noFill/>
        </p:spPr>
        <p:txBody>
          <a:bodyPr wrap="square" lIns="0" tIns="36000" rIns="216000" bIns="36000" rtlCol="0">
            <a:spAutoFit/>
          </a:bodyPr>
          <a:lstStyle/>
          <a:p>
            <a:pPr>
              <a:lnSpc>
                <a:spcPct val="110000"/>
              </a:lnSpc>
              <a:spcAft>
                <a:spcPts val="1200"/>
              </a:spcAft>
            </a:pPr>
            <a:r>
              <a:rPr lang="en-US" sz="2000" b="1">
                <a:latin typeface="Open Sans" panose="020B0606030504020204" pitchFamily="34" charset="0"/>
                <a:ea typeface="Open Sans" panose="020B0606030504020204" pitchFamily="34" charset="0"/>
                <a:cs typeface="Open Sans" panose="020B0606030504020204" pitchFamily="34" charset="0"/>
              </a:rPr>
              <a:t>Engage the Industry</a:t>
            </a:r>
          </a:p>
          <a:p>
            <a:pPr>
              <a:lnSpc>
                <a:spcPct val="110000"/>
              </a:lnSpc>
              <a:spcAft>
                <a:spcPts val="1200"/>
              </a:spcAft>
            </a:pPr>
            <a:r>
              <a:rPr lang="en-US" sz="1200" b="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International Facility Management Association (IFMA) and its Emerging Topics Working Group (ETWG) </a:t>
            </a:r>
            <a:r>
              <a:rPr lang="en-US" sz="12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want to engage with the broader FM community concerning high-impact, emerging topics (see figure right). </a:t>
            </a:r>
          </a:p>
          <a:p>
            <a:pPr>
              <a:lnSpc>
                <a:spcPct val="110000"/>
              </a:lnSpc>
              <a:spcAft>
                <a:spcPts val="1200"/>
              </a:spcAft>
            </a:pPr>
            <a:r>
              <a:rPr lang="en-US" sz="12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These topics require different responses from FMs to navigate successfully. The emerging topics presented in this paper focus on complex issues for which industry-wide "best" or "good" practices have not yet been developed or identified.</a:t>
            </a:r>
          </a:p>
        </p:txBody>
      </p:sp>
      <p:grpSp>
        <p:nvGrpSpPr>
          <p:cNvPr id="20" name="Group 19">
            <a:extLst>
              <a:ext uri="{FF2B5EF4-FFF2-40B4-BE49-F238E27FC236}">
                <a16:creationId xmlns:a16="http://schemas.microsoft.com/office/drawing/2014/main" id="{5C8752E6-1A1E-27AC-0D4A-D6D38EA23105}"/>
              </a:ext>
            </a:extLst>
          </p:cNvPr>
          <p:cNvGrpSpPr/>
          <p:nvPr/>
        </p:nvGrpSpPr>
        <p:grpSpPr>
          <a:xfrm>
            <a:off x="5422465" y="2092314"/>
            <a:ext cx="2351923" cy="1793755"/>
            <a:chOff x="5794245" y="1505841"/>
            <a:chExt cx="2351923" cy="1793755"/>
          </a:xfrm>
        </p:grpSpPr>
        <p:sp>
          <p:nvSpPr>
            <p:cNvPr id="14" name="Oval 13">
              <a:extLst>
                <a:ext uri="{FF2B5EF4-FFF2-40B4-BE49-F238E27FC236}">
                  <a16:creationId xmlns:a16="http://schemas.microsoft.com/office/drawing/2014/main" id="{37D9720C-20F6-66DF-4D79-B9C4BD6DAA7D}"/>
                </a:ext>
              </a:extLst>
            </p:cNvPr>
            <p:cNvSpPr/>
            <p:nvPr/>
          </p:nvSpPr>
          <p:spPr>
            <a:xfrm>
              <a:off x="6256259" y="1505841"/>
              <a:ext cx="1427896" cy="1427893"/>
            </a:xfrm>
            <a:prstGeom prst="ellipse">
              <a:avLst/>
            </a:prstGeom>
            <a:solidFill>
              <a:schemeClr val="accent6"/>
            </a:solidFill>
            <a:ln w="6350">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b" anchorCtr="0"/>
            <a:lstStyle/>
            <a:p>
              <a:pPr algn="ctr"/>
              <a:endParaRPr lang="en-US" sz="1200" b="1">
                <a:solidFill>
                  <a:schemeClr val="tx1"/>
                </a:solidFill>
                <a:latin typeface="+mj-lt"/>
                <a:ea typeface="Open Sans Semibold" charset="0"/>
                <a:cs typeface="Open Sans Semibold" charset="0"/>
              </a:endParaRPr>
            </a:p>
          </p:txBody>
        </p:sp>
        <p:sp>
          <p:nvSpPr>
            <p:cNvPr id="53" name="TextBox 52">
              <a:extLst>
                <a:ext uri="{FF2B5EF4-FFF2-40B4-BE49-F238E27FC236}">
                  <a16:creationId xmlns:a16="http://schemas.microsoft.com/office/drawing/2014/main" id="{42BFB3A3-4A65-B4CB-82B1-BBBEFF559A8B}"/>
                </a:ext>
              </a:extLst>
            </p:cNvPr>
            <p:cNvSpPr txBox="1"/>
            <p:nvPr/>
          </p:nvSpPr>
          <p:spPr>
            <a:xfrm>
              <a:off x="5794245" y="2991819"/>
              <a:ext cx="2351923" cy="307777"/>
            </a:xfrm>
            <a:prstGeom prst="rect">
              <a:avLst/>
            </a:prstGeom>
            <a:noFill/>
          </p:spPr>
          <p:txBody>
            <a:bodyPr wrap="square" rtlCol="0">
              <a:spAutoFit/>
            </a:bodyPr>
            <a:lstStyle/>
            <a:p>
              <a:pPr algn="ctr"/>
              <a:r>
                <a:rPr lang="en-US" sz="1400" b="1" err="1">
                  <a:latin typeface="Roboto" panose="02000000000000000000" pitchFamily="2" charset="0"/>
                  <a:ea typeface="Roboto" panose="02000000000000000000" pitchFamily="2" charset="0"/>
                  <a:cs typeface="Open Sans" panose="020B0606030504020204" pitchFamily="34" charset="0"/>
                </a:rPr>
                <a:t>PropTech</a:t>
              </a:r>
              <a:endParaRPr lang="en-US" sz="1400" b="1">
                <a:latin typeface="Roboto" panose="02000000000000000000" pitchFamily="2" charset="0"/>
                <a:ea typeface="Roboto" panose="02000000000000000000" pitchFamily="2" charset="0"/>
                <a:cs typeface="Open Sans" panose="020B0606030504020204" pitchFamily="34" charset="0"/>
              </a:endParaRPr>
            </a:p>
          </p:txBody>
        </p:sp>
        <p:pic>
          <p:nvPicPr>
            <p:cNvPr id="55" name="Graphic 54" descr="Cloud Computing outline">
              <a:extLst>
                <a:ext uri="{FF2B5EF4-FFF2-40B4-BE49-F238E27FC236}">
                  <a16:creationId xmlns:a16="http://schemas.microsoft.com/office/drawing/2014/main" id="{A7C07F32-1057-3047-6198-9CBCFC4D8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0207" y="1679787"/>
              <a:ext cx="1080000" cy="1080000"/>
            </a:xfrm>
            <a:prstGeom prst="rect">
              <a:avLst/>
            </a:prstGeom>
            <a:effectLst>
              <a:outerShdw blurRad="199121" dist="38100" dir="2700000" algn="tl" rotWithShape="0">
                <a:prstClr val="black">
                  <a:alpha val="17579"/>
                </a:prstClr>
              </a:outerShdw>
            </a:effectLst>
          </p:spPr>
        </p:pic>
      </p:grpSp>
      <p:sp>
        <p:nvSpPr>
          <p:cNvPr id="56" name="TextBox 55">
            <a:extLst>
              <a:ext uri="{FF2B5EF4-FFF2-40B4-BE49-F238E27FC236}">
                <a16:creationId xmlns:a16="http://schemas.microsoft.com/office/drawing/2014/main" id="{85C4537E-3A6D-8DCD-AAAC-79B187C69FB3}"/>
              </a:ext>
            </a:extLst>
          </p:cNvPr>
          <p:cNvSpPr txBox="1"/>
          <p:nvPr/>
        </p:nvSpPr>
        <p:spPr>
          <a:xfrm>
            <a:off x="5894960" y="1706208"/>
            <a:ext cx="5476180" cy="261610"/>
          </a:xfrm>
          <a:prstGeom prst="rect">
            <a:avLst/>
          </a:prstGeom>
          <a:noFill/>
        </p:spPr>
        <p:txBody>
          <a:bodyPr wrap="square" rtlCol="0">
            <a:spAutoFit/>
          </a:bodyPr>
          <a:lstStyle>
            <a:defPPr>
              <a:defRPr lang="en-US"/>
            </a:defPPr>
            <a:lvl1pPr algn="ctr">
              <a:defRPr sz="1100" b="1">
                <a:solidFill>
                  <a:schemeClr val="tx2">
                    <a:lumMod val="50000"/>
                  </a:schemeClr>
                </a:solidFill>
                <a:latin typeface="Roboto Light" panose="02000000000000000000" pitchFamily="2" charset="0"/>
                <a:ea typeface="Roboto Light" panose="02000000000000000000" pitchFamily="2" charset="0"/>
                <a:cs typeface="Open Sans" panose="020B0606030504020204" pitchFamily="34" charset="0"/>
              </a:defRPr>
            </a:lvl1pPr>
          </a:lstStyle>
          <a:p>
            <a:r>
              <a:rPr lang="en-US"/>
              <a:t>Figure: IFMA’s Emerging Topics Transforming FM industry</a:t>
            </a:r>
          </a:p>
        </p:txBody>
      </p:sp>
      <p:grpSp>
        <p:nvGrpSpPr>
          <p:cNvPr id="21" name="Group 20">
            <a:extLst>
              <a:ext uri="{FF2B5EF4-FFF2-40B4-BE49-F238E27FC236}">
                <a16:creationId xmlns:a16="http://schemas.microsoft.com/office/drawing/2014/main" id="{197E4D03-94A7-E861-B861-E70599CFF128}"/>
              </a:ext>
            </a:extLst>
          </p:cNvPr>
          <p:cNvGrpSpPr/>
          <p:nvPr/>
        </p:nvGrpSpPr>
        <p:grpSpPr>
          <a:xfrm>
            <a:off x="7428777" y="2092314"/>
            <a:ext cx="2351923" cy="2013304"/>
            <a:chOff x="7638882" y="1505312"/>
            <a:chExt cx="2351923" cy="2013304"/>
          </a:xfrm>
        </p:grpSpPr>
        <p:sp>
          <p:nvSpPr>
            <p:cNvPr id="12" name="TextBox 11">
              <a:extLst>
                <a:ext uri="{FF2B5EF4-FFF2-40B4-BE49-F238E27FC236}">
                  <a16:creationId xmlns:a16="http://schemas.microsoft.com/office/drawing/2014/main" id="{3EFB588E-603E-5C1C-9C96-97C6694097CC}"/>
                </a:ext>
              </a:extLst>
            </p:cNvPr>
            <p:cNvSpPr txBox="1"/>
            <p:nvPr/>
          </p:nvSpPr>
          <p:spPr>
            <a:xfrm>
              <a:off x="7638882" y="2995396"/>
              <a:ext cx="2351923" cy="523220"/>
            </a:xfrm>
            <a:prstGeom prst="rect">
              <a:avLst/>
            </a:prstGeom>
            <a:noFill/>
          </p:spPr>
          <p:txBody>
            <a:bodyPr wrap="square" rtlCol="0">
              <a:spAutoFit/>
            </a:bodyPr>
            <a:lstStyle/>
            <a:p>
              <a:pPr algn="ctr"/>
              <a:r>
                <a:rPr lang="en-US" sz="1400" b="1">
                  <a:latin typeface="Roboto" panose="02000000000000000000" pitchFamily="2" charset="0"/>
                  <a:ea typeface="Roboto" panose="02000000000000000000" pitchFamily="2" charset="0"/>
                  <a:cs typeface="Open Sans" panose="020B0606030504020204" pitchFamily="34" charset="0"/>
                </a:rPr>
                <a:t>AI &amp; </a:t>
              </a:r>
              <a:br>
                <a:rPr lang="en-US" sz="1400" b="1">
                  <a:latin typeface="Roboto" panose="02000000000000000000" pitchFamily="2" charset="0"/>
                  <a:ea typeface="Roboto" panose="02000000000000000000" pitchFamily="2" charset="0"/>
                  <a:cs typeface="Open Sans" panose="020B0606030504020204" pitchFamily="34" charset="0"/>
                </a:rPr>
              </a:br>
              <a:r>
                <a:rPr lang="en-US" sz="1400" b="1">
                  <a:latin typeface="Roboto" panose="02000000000000000000" pitchFamily="2" charset="0"/>
                  <a:ea typeface="Roboto" panose="02000000000000000000" pitchFamily="2" charset="0"/>
                  <a:cs typeface="Open Sans" panose="020B0606030504020204" pitchFamily="34" charset="0"/>
                </a:rPr>
                <a:t>Generative AI</a:t>
              </a:r>
            </a:p>
          </p:txBody>
        </p:sp>
        <p:sp>
          <p:nvSpPr>
            <p:cNvPr id="15" name="Oval 14">
              <a:extLst>
                <a:ext uri="{FF2B5EF4-FFF2-40B4-BE49-F238E27FC236}">
                  <a16:creationId xmlns:a16="http://schemas.microsoft.com/office/drawing/2014/main" id="{30885995-5E05-F35B-C3EC-B3C0529E2BAF}"/>
                </a:ext>
              </a:extLst>
            </p:cNvPr>
            <p:cNvSpPr/>
            <p:nvPr/>
          </p:nvSpPr>
          <p:spPr>
            <a:xfrm>
              <a:off x="8100895" y="1505312"/>
              <a:ext cx="1427896" cy="1427893"/>
            </a:xfrm>
            <a:prstGeom prst="ellipse">
              <a:avLst/>
            </a:prstGeom>
            <a:solidFill>
              <a:srgbClr val="0E3352"/>
            </a:solidFill>
            <a:ln w="6350">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b" anchorCtr="0"/>
            <a:lstStyle/>
            <a:p>
              <a:pPr algn="ctr"/>
              <a:endParaRPr lang="en-US" sz="1200" b="1">
                <a:solidFill>
                  <a:schemeClr val="tx1"/>
                </a:solidFill>
                <a:latin typeface="+mj-lt"/>
                <a:ea typeface="Open Sans Semibold" charset="0"/>
                <a:cs typeface="Open Sans Semibold" charset="0"/>
              </a:endParaRPr>
            </a:p>
          </p:txBody>
        </p:sp>
        <p:pic>
          <p:nvPicPr>
            <p:cNvPr id="13" name="Graphic 12" descr="Artificial Intelligence outline">
              <a:extLst>
                <a:ext uri="{FF2B5EF4-FFF2-40B4-BE49-F238E27FC236}">
                  <a16:creationId xmlns:a16="http://schemas.microsoft.com/office/drawing/2014/main" id="{66B9EB84-AF7B-55A0-5185-13C07F1709B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74843" y="1679258"/>
              <a:ext cx="1080000" cy="1080000"/>
            </a:xfrm>
            <a:prstGeom prst="rect">
              <a:avLst/>
            </a:prstGeom>
            <a:effectLst>
              <a:outerShdw blurRad="199121" dist="38100" dir="2700000" algn="tl" rotWithShape="0">
                <a:prstClr val="black">
                  <a:alpha val="17579"/>
                </a:prstClr>
              </a:outerShdw>
            </a:effectLst>
          </p:spPr>
        </p:pic>
      </p:grpSp>
      <p:grpSp>
        <p:nvGrpSpPr>
          <p:cNvPr id="22" name="Group 21">
            <a:extLst>
              <a:ext uri="{FF2B5EF4-FFF2-40B4-BE49-F238E27FC236}">
                <a16:creationId xmlns:a16="http://schemas.microsoft.com/office/drawing/2014/main" id="{1017C898-047E-6A92-DBBB-0B14C007FEEC}"/>
              </a:ext>
            </a:extLst>
          </p:cNvPr>
          <p:cNvGrpSpPr/>
          <p:nvPr/>
        </p:nvGrpSpPr>
        <p:grpSpPr>
          <a:xfrm>
            <a:off x="9435090" y="2092314"/>
            <a:ext cx="2444204" cy="2014330"/>
            <a:chOff x="9437377" y="1504286"/>
            <a:chExt cx="2444204" cy="2014330"/>
          </a:xfrm>
        </p:grpSpPr>
        <p:sp>
          <p:nvSpPr>
            <p:cNvPr id="7" name="TextBox 6">
              <a:extLst>
                <a:ext uri="{FF2B5EF4-FFF2-40B4-BE49-F238E27FC236}">
                  <a16:creationId xmlns:a16="http://schemas.microsoft.com/office/drawing/2014/main" id="{2215E63E-A7F9-BF3E-3BB6-3D64CD81DFF0}"/>
                </a:ext>
              </a:extLst>
            </p:cNvPr>
            <p:cNvSpPr txBox="1"/>
            <p:nvPr/>
          </p:nvSpPr>
          <p:spPr>
            <a:xfrm>
              <a:off x="9437377" y="2995396"/>
              <a:ext cx="2444204" cy="523220"/>
            </a:xfrm>
            <a:prstGeom prst="rect">
              <a:avLst/>
            </a:prstGeom>
            <a:noFill/>
          </p:spPr>
          <p:txBody>
            <a:bodyPr wrap="square" rtlCol="0">
              <a:spAutoFit/>
            </a:bodyPr>
            <a:lstStyle/>
            <a:p>
              <a:pPr algn="ctr"/>
              <a:r>
                <a:rPr lang="en-US" sz="1400" b="1">
                  <a:latin typeface="Roboto" panose="02000000000000000000" pitchFamily="2" charset="0"/>
                  <a:ea typeface="Roboto" panose="02000000000000000000" pitchFamily="2" charset="0"/>
                  <a:cs typeface="Open Sans" panose="020B0606030504020204" pitchFamily="34" charset="0"/>
                </a:rPr>
                <a:t>Contending with</a:t>
              </a:r>
              <a:br>
                <a:rPr lang="en-US" sz="1400" b="1">
                  <a:latin typeface="Roboto" panose="02000000000000000000" pitchFamily="2" charset="0"/>
                  <a:ea typeface="Roboto" panose="02000000000000000000" pitchFamily="2" charset="0"/>
                  <a:cs typeface="Open Sans" panose="020B0606030504020204" pitchFamily="34" charset="0"/>
                </a:rPr>
              </a:br>
              <a:r>
                <a:rPr lang="en-US" sz="1400" b="1">
                  <a:latin typeface="Roboto" panose="02000000000000000000" pitchFamily="2" charset="0"/>
                  <a:ea typeface="Roboto" panose="02000000000000000000" pitchFamily="2" charset="0"/>
                  <a:cs typeface="Open Sans" panose="020B0606030504020204" pitchFamily="34" charset="0"/>
                </a:rPr>
                <a:t>Climate Change</a:t>
              </a:r>
            </a:p>
          </p:txBody>
        </p:sp>
        <p:sp>
          <p:nvSpPr>
            <p:cNvPr id="16" name="Oval 15">
              <a:extLst>
                <a:ext uri="{FF2B5EF4-FFF2-40B4-BE49-F238E27FC236}">
                  <a16:creationId xmlns:a16="http://schemas.microsoft.com/office/drawing/2014/main" id="{B75361E9-7750-86E4-8369-D02B8029CAE5}"/>
                </a:ext>
              </a:extLst>
            </p:cNvPr>
            <p:cNvSpPr/>
            <p:nvPr/>
          </p:nvSpPr>
          <p:spPr>
            <a:xfrm>
              <a:off x="9945531" y="1504286"/>
              <a:ext cx="1427896" cy="1427893"/>
            </a:xfrm>
            <a:prstGeom prst="ellipse">
              <a:avLst/>
            </a:prstGeom>
            <a:solidFill>
              <a:srgbClr val="4AAA48"/>
            </a:solidFill>
            <a:ln w="6350">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b" anchorCtr="0"/>
            <a:lstStyle/>
            <a:p>
              <a:pPr algn="ctr"/>
              <a:endParaRPr lang="en-US" sz="1200" b="1">
                <a:solidFill>
                  <a:schemeClr val="tx1"/>
                </a:solidFill>
                <a:latin typeface="+mj-lt"/>
                <a:ea typeface="Open Sans Semibold" charset="0"/>
                <a:cs typeface="Open Sans Semibold" charset="0"/>
              </a:endParaRPr>
            </a:p>
          </p:txBody>
        </p:sp>
        <p:pic>
          <p:nvPicPr>
            <p:cNvPr id="46" name="Graphic 45" descr="Thermometer outline">
              <a:extLst>
                <a:ext uri="{FF2B5EF4-FFF2-40B4-BE49-F238E27FC236}">
                  <a16:creationId xmlns:a16="http://schemas.microsoft.com/office/drawing/2014/main" id="{36D86995-38AE-EAE8-5F6F-163A5D1FFF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19479" y="1678232"/>
              <a:ext cx="1080000" cy="1080000"/>
            </a:xfrm>
            <a:prstGeom prst="rect">
              <a:avLst/>
            </a:prstGeom>
            <a:effectLst>
              <a:outerShdw blurRad="199121" dist="38100" dir="2700000" algn="tl" rotWithShape="0">
                <a:prstClr val="black">
                  <a:alpha val="17579"/>
                </a:prstClr>
              </a:outerShdw>
            </a:effectLst>
          </p:spPr>
        </p:pic>
      </p:grpSp>
      <p:grpSp>
        <p:nvGrpSpPr>
          <p:cNvPr id="23" name="Group 22">
            <a:extLst>
              <a:ext uri="{FF2B5EF4-FFF2-40B4-BE49-F238E27FC236}">
                <a16:creationId xmlns:a16="http://schemas.microsoft.com/office/drawing/2014/main" id="{5C407C75-CEAB-2114-CBD4-CD2BEBB9A166}"/>
              </a:ext>
            </a:extLst>
          </p:cNvPr>
          <p:cNvGrpSpPr/>
          <p:nvPr/>
        </p:nvGrpSpPr>
        <p:grpSpPr>
          <a:xfrm>
            <a:off x="5422464" y="4199114"/>
            <a:ext cx="2351923" cy="2019265"/>
            <a:chOff x="5781476" y="3952732"/>
            <a:chExt cx="2351923" cy="2019265"/>
          </a:xfrm>
        </p:grpSpPr>
        <p:sp>
          <p:nvSpPr>
            <p:cNvPr id="49" name="TextBox 48">
              <a:extLst>
                <a:ext uri="{FF2B5EF4-FFF2-40B4-BE49-F238E27FC236}">
                  <a16:creationId xmlns:a16="http://schemas.microsoft.com/office/drawing/2014/main" id="{552E6EC4-EBBA-ED3D-DCA4-D9E8CB2B0D11}"/>
                </a:ext>
              </a:extLst>
            </p:cNvPr>
            <p:cNvSpPr txBox="1"/>
            <p:nvPr/>
          </p:nvSpPr>
          <p:spPr>
            <a:xfrm>
              <a:off x="5781476" y="5448777"/>
              <a:ext cx="2351923" cy="523220"/>
            </a:xfrm>
            <a:prstGeom prst="rect">
              <a:avLst/>
            </a:prstGeom>
            <a:noFill/>
          </p:spPr>
          <p:txBody>
            <a:bodyPr wrap="square" rtlCol="0">
              <a:spAutoFit/>
            </a:bodyPr>
            <a:lstStyle/>
            <a:p>
              <a:pPr algn="ctr"/>
              <a:r>
                <a:rPr lang="en-US" sz="1400" b="1">
                  <a:latin typeface="Roboto" panose="02000000000000000000" pitchFamily="2" charset="0"/>
                  <a:ea typeface="Roboto" panose="02000000000000000000" pitchFamily="2" charset="0"/>
                  <a:cs typeface="Open Sans" panose="020B0606030504020204" pitchFamily="34" charset="0"/>
                </a:rPr>
                <a:t>Circular</a:t>
              </a:r>
              <a:br>
                <a:rPr lang="en-US" sz="1400" b="1">
                  <a:latin typeface="Roboto" panose="02000000000000000000" pitchFamily="2" charset="0"/>
                  <a:ea typeface="Roboto" panose="02000000000000000000" pitchFamily="2" charset="0"/>
                  <a:cs typeface="Open Sans" panose="020B0606030504020204" pitchFamily="34" charset="0"/>
                </a:rPr>
              </a:br>
              <a:r>
                <a:rPr lang="en-US" sz="1400" b="1">
                  <a:latin typeface="Roboto" panose="02000000000000000000" pitchFamily="2" charset="0"/>
                  <a:ea typeface="Roboto" panose="02000000000000000000" pitchFamily="2" charset="0"/>
                  <a:cs typeface="Open Sans" panose="020B0606030504020204" pitchFamily="34" charset="0"/>
                </a:rPr>
                <a:t>Economy</a:t>
              </a:r>
            </a:p>
          </p:txBody>
        </p:sp>
        <p:sp>
          <p:nvSpPr>
            <p:cNvPr id="17" name="Oval 16">
              <a:extLst>
                <a:ext uri="{FF2B5EF4-FFF2-40B4-BE49-F238E27FC236}">
                  <a16:creationId xmlns:a16="http://schemas.microsoft.com/office/drawing/2014/main" id="{3CE8173B-7ACA-9E75-E60E-DE1E7FA3C048}"/>
                </a:ext>
              </a:extLst>
            </p:cNvPr>
            <p:cNvSpPr/>
            <p:nvPr/>
          </p:nvSpPr>
          <p:spPr>
            <a:xfrm>
              <a:off x="6253972" y="3952732"/>
              <a:ext cx="1427896" cy="1427893"/>
            </a:xfrm>
            <a:prstGeom prst="ellipse">
              <a:avLst/>
            </a:prstGeom>
            <a:solidFill>
              <a:schemeClr val="tx2">
                <a:lumMod val="60000"/>
                <a:lumOff val="40000"/>
              </a:schemeClr>
            </a:solidFill>
            <a:ln w="6350">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b" anchorCtr="0"/>
            <a:lstStyle/>
            <a:p>
              <a:pPr algn="ctr"/>
              <a:endParaRPr lang="en-US" sz="1200" b="1">
                <a:solidFill>
                  <a:schemeClr val="tx1"/>
                </a:solidFill>
                <a:latin typeface="+mj-lt"/>
                <a:ea typeface="Open Sans Semibold" charset="0"/>
                <a:cs typeface="Open Sans Semibold" charset="0"/>
              </a:endParaRPr>
            </a:p>
          </p:txBody>
        </p:sp>
        <p:pic>
          <p:nvPicPr>
            <p:cNvPr id="48" name="Graphic 47" descr="Circular flowchart outline">
              <a:extLst>
                <a:ext uri="{FF2B5EF4-FFF2-40B4-BE49-F238E27FC236}">
                  <a16:creationId xmlns:a16="http://schemas.microsoft.com/office/drawing/2014/main" id="{243B3991-BE12-53B4-D31C-CAFAEB6B3B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7920" y="4127194"/>
              <a:ext cx="1080000" cy="1080000"/>
            </a:xfrm>
            <a:prstGeom prst="rect">
              <a:avLst/>
            </a:prstGeom>
            <a:effectLst>
              <a:outerShdw blurRad="199121" dist="38100" dir="2700000" algn="tl" rotWithShape="0">
                <a:prstClr val="black">
                  <a:alpha val="17579"/>
                </a:prstClr>
              </a:outerShdw>
            </a:effectLst>
          </p:spPr>
        </p:pic>
      </p:grpSp>
      <p:grpSp>
        <p:nvGrpSpPr>
          <p:cNvPr id="24" name="Group 23">
            <a:extLst>
              <a:ext uri="{FF2B5EF4-FFF2-40B4-BE49-F238E27FC236}">
                <a16:creationId xmlns:a16="http://schemas.microsoft.com/office/drawing/2014/main" id="{4FC4EA6C-3634-C0D5-D726-F0CEDED439F8}"/>
              </a:ext>
            </a:extLst>
          </p:cNvPr>
          <p:cNvGrpSpPr/>
          <p:nvPr/>
        </p:nvGrpSpPr>
        <p:grpSpPr>
          <a:xfrm>
            <a:off x="7428777" y="4199114"/>
            <a:ext cx="2351923" cy="2019265"/>
            <a:chOff x="7662068" y="3952732"/>
            <a:chExt cx="2351923" cy="2019265"/>
          </a:xfrm>
        </p:grpSpPr>
        <p:sp>
          <p:nvSpPr>
            <p:cNvPr id="50" name="TextBox 49">
              <a:extLst>
                <a:ext uri="{FF2B5EF4-FFF2-40B4-BE49-F238E27FC236}">
                  <a16:creationId xmlns:a16="http://schemas.microsoft.com/office/drawing/2014/main" id="{413ED79C-DD2C-F8D1-E708-E8E55A8EC5F8}"/>
                </a:ext>
              </a:extLst>
            </p:cNvPr>
            <p:cNvSpPr txBox="1"/>
            <p:nvPr/>
          </p:nvSpPr>
          <p:spPr>
            <a:xfrm>
              <a:off x="7662068" y="5448777"/>
              <a:ext cx="2351923" cy="523220"/>
            </a:xfrm>
            <a:prstGeom prst="rect">
              <a:avLst/>
            </a:prstGeom>
            <a:noFill/>
          </p:spPr>
          <p:txBody>
            <a:bodyPr wrap="square" rtlCol="0">
              <a:spAutoFit/>
            </a:bodyPr>
            <a:lstStyle/>
            <a:p>
              <a:pPr algn="ctr"/>
              <a:r>
                <a:rPr lang="en-US" sz="1400" b="1">
                  <a:latin typeface="Roboto" panose="02000000000000000000" pitchFamily="2" charset="0"/>
                  <a:ea typeface="Roboto" panose="02000000000000000000" pitchFamily="2" charset="0"/>
                  <a:cs typeface="Open Sans" panose="020B0606030504020204" pitchFamily="34" charset="0"/>
                </a:rPr>
                <a:t>ESG </a:t>
              </a:r>
              <a:br>
                <a:rPr lang="en-US" sz="1400" b="1">
                  <a:latin typeface="Roboto" panose="02000000000000000000" pitchFamily="2" charset="0"/>
                  <a:ea typeface="Roboto" panose="02000000000000000000" pitchFamily="2" charset="0"/>
                  <a:cs typeface="Open Sans" panose="020B0606030504020204" pitchFamily="34" charset="0"/>
                </a:rPr>
              </a:br>
              <a:r>
                <a:rPr lang="en-US" sz="1400" b="1">
                  <a:latin typeface="Roboto" panose="02000000000000000000" pitchFamily="2" charset="0"/>
                  <a:ea typeface="Roboto" panose="02000000000000000000" pitchFamily="2" charset="0"/>
                  <a:cs typeface="Open Sans" panose="020B0606030504020204" pitchFamily="34" charset="0"/>
                </a:rPr>
                <a:t>Reporting</a:t>
              </a:r>
            </a:p>
          </p:txBody>
        </p:sp>
        <p:sp>
          <p:nvSpPr>
            <p:cNvPr id="18" name="Oval 17">
              <a:extLst>
                <a:ext uri="{FF2B5EF4-FFF2-40B4-BE49-F238E27FC236}">
                  <a16:creationId xmlns:a16="http://schemas.microsoft.com/office/drawing/2014/main" id="{C271E4A3-D3BF-49C2-9B2E-EAB54C60B489}"/>
                </a:ext>
              </a:extLst>
            </p:cNvPr>
            <p:cNvSpPr/>
            <p:nvPr/>
          </p:nvSpPr>
          <p:spPr>
            <a:xfrm>
              <a:off x="8142320" y="3952732"/>
              <a:ext cx="1427896" cy="1427893"/>
            </a:xfrm>
            <a:prstGeom prst="ellipse">
              <a:avLst/>
            </a:prstGeom>
            <a:solidFill>
              <a:schemeClr val="accent5"/>
            </a:solidFill>
            <a:ln w="6350">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b" anchorCtr="0"/>
            <a:lstStyle/>
            <a:p>
              <a:pPr algn="ctr"/>
              <a:endParaRPr lang="en-US" sz="1200" b="1">
                <a:solidFill>
                  <a:schemeClr val="tx1"/>
                </a:solidFill>
                <a:latin typeface="+mj-lt"/>
                <a:ea typeface="Open Sans Semibold" charset="0"/>
                <a:cs typeface="Open Sans Semibold" charset="0"/>
              </a:endParaRPr>
            </a:p>
          </p:txBody>
        </p:sp>
        <p:pic>
          <p:nvPicPr>
            <p:cNvPr id="52" name="Graphic 51" descr="Influencer outline">
              <a:extLst>
                <a:ext uri="{FF2B5EF4-FFF2-40B4-BE49-F238E27FC236}">
                  <a16:creationId xmlns:a16="http://schemas.microsoft.com/office/drawing/2014/main" id="{165BA59B-201A-296C-ECF9-B3F49A97BB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6268" y="4098742"/>
              <a:ext cx="1080000" cy="1080000"/>
            </a:xfrm>
            <a:prstGeom prst="rect">
              <a:avLst/>
            </a:prstGeom>
            <a:effectLst>
              <a:outerShdw blurRad="199121" dist="38100" dir="2700000" algn="tl" rotWithShape="0">
                <a:prstClr val="black">
                  <a:alpha val="17579"/>
                </a:prstClr>
              </a:outerShdw>
            </a:effectLst>
          </p:spPr>
        </p:pic>
      </p:grpSp>
      <p:grpSp>
        <p:nvGrpSpPr>
          <p:cNvPr id="25" name="Group 24">
            <a:extLst>
              <a:ext uri="{FF2B5EF4-FFF2-40B4-BE49-F238E27FC236}">
                <a16:creationId xmlns:a16="http://schemas.microsoft.com/office/drawing/2014/main" id="{46B31705-D776-FE12-330E-757BB42544EB}"/>
              </a:ext>
            </a:extLst>
          </p:cNvPr>
          <p:cNvGrpSpPr/>
          <p:nvPr/>
        </p:nvGrpSpPr>
        <p:grpSpPr>
          <a:xfrm>
            <a:off x="9483517" y="4199114"/>
            <a:ext cx="2351923" cy="2019265"/>
            <a:chOff x="9483517" y="3952732"/>
            <a:chExt cx="2351923" cy="2019265"/>
          </a:xfrm>
        </p:grpSpPr>
        <p:sp>
          <p:nvSpPr>
            <p:cNvPr id="128" name="TextBox 127">
              <a:extLst>
                <a:ext uri="{FF2B5EF4-FFF2-40B4-BE49-F238E27FC236}">
                  <a16:creationId xmlns:a16="http://schemas.microsoft.com/office/drawing/2014/main" id="{69C158AE-5DA5-A64A-3E28-FF87C4AF86AA}"/>
                </a:ext>
              </a:extLst>
            </p:cNvPr>
            <p:cNvSpPr txBox="1"/>
            <p:nvPr/>
          </p:nvSpPr>
          <p:spPr>
            <a:xfrm>
              <a:off x="9483517" y="5448777"/>
              <a:ext cx="2351923" cy="523220"/>
            </a:xfrm>
            <a:prstGeom prst="rect">
              <a:avLst/>
            </a:prstGeom>
            <a:noFill/>
          </p:spPr>
          <p:txBody>
            <a:bodyPr wrap="square" rtlCol="0">
              <a:spAutoFit/>
            </a:bodyPr>
            <a:lstStyle/>
            <a:p>
              <a:pPr algn="ctr"/>
              <a:r>
                <a:rPr lang="en-US" sz="1400" b="1">
                  <a:latin typeface="Roboto" panose="02000000000000000000" pitchFamily="2" charset="0"/>
                  <a:ea typeface="Roboto" panose="02000000000000000000" pitchFamily="2" charset="0"/>
                  <a:cs typeface="Open Sans" panose="020B0606030504020204" pitchFamily="34" charset="0"/>
                </a:rPr>
                <a:t>Wellness </a:t>
              </a:r>
              <a:br>
                <a:rPr lang="en-US" sz="1400" b="1">
                  <a:latin typeface="Roboto" panose="02000000000000000000" pitchFamily="2" charset="0"/>
                  <a:ea typeface="Roboto" panose="02000000000000000000" pitchFamily="2" charset="0"/>
                  <a:cs typeface="Open Sans" panose="020B0606030504020204" pitchFamily="34" charset="0"/>
                </a:rPr>
              </a:br>
              <a:r>
                <a:rPr lang="en-US" sz="1400" b="1">
                  <a:latin typeface="Roboto" panose="02000000000000000000" pitchFamily="2" charset="0"/>
                  <a:ea typeface="Roboto" panose="02000000000000000000" pitchFamily="2" charset="0"/>
                  <a:cs typeface="Open Sans" panose="020B0606030504020204" pitchFamily="34" charset="0"/>
                </a:rPr>
                <a:t>&amp; Wellbeing</a:t>
              </a:r>
            </a:p>
          </p:txBody>
        </p:sp>
        <p:sp>
          <p:nvSpPr>
            <p:cNvPr id="19" name="Oval 18">
              <a:extLst>
                <a:ext uri="{FF2B5EF4-FFF2-40B4-BE49-F238E27FC236}">
                  <a16:creationId xmlns:a16="http://schemas.microsoft.com/office/drawing/2014/main" id="{BA46224F-D9C7-96B4-4F34-EF0688C1F973}"/>
                </a:ext>
              </a:extLst>
            </p:cNvPr>
            <p:cNvSpPr/>
            <p:nvPr/>
          </p:nvSpPr>
          <p:spPr>
            <a:xfrm>
              <a:off x="9945531" y="3952732"/>
              <a:ext cx="1427896" cy="1427893"/>
            </a:xfrm>
            <a:prstGeom prst="ellipse">
              <a:avLst/>
            </a:prstGeom>
            <a:solidFill>
              <a:schemeClr val="accent3">
                <a:lumMod val="60000"/>
                <a:lumOff val="40000"/>
              </a:schemeClr>
            </a:solidFill>
            <a:ln w="6350">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b" anchorCtr="0"/>
            <a:lstStyle/>
            <a:p>
              <a:pPr algn="ctr"/>
              <a:endParaRPr lang="en-US" sz="1200" b="1">
                <a:solidFill>
                  <a:schemeClr val="tx1"/>
                </a:solidFill>
                <a:latin typeface="+mj-lt"/>
                <a:ea typeface="Open Sans Semibold" charset="0"/>
                <a:cs typeface="Open Sans Semibold" charset="0"/>
              </a:endParaRPr>
            </a:p>
          </p:txBody>
        </p:sp>
        <p:pic>
          <p:nvPicPr>
            <p:cNvPr id="4" name="Graphic 3" descr="Care outline">
              <a:extLst>
                <a:ext uri="{FF2B5EF4-FFF2-40B4-BE49-F238E27FC236}">
                  <a16:creationId xmlns:a16="http://schemas.microsoft.com/office/drawing/2014/main" id="{3666F50A-EF1B-82C6-0D12-839E2F0C309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19479" y="4098742"/>
              <a:ext cx="1080000" cy="1080000"/>
            </a:xfrm>
            <a:prstGeom prst="rect">
              <a:avLst/>
            </a:prstGeom>
            <a:effectLst>
              <a:outerShdw blurRad="199121" dist="38100" dir="2700000" algn="tl" rotWithShape="0">
                <a:prstClr val="black">
                  <a:alpha val="17579"/>
                </a:prstClr>
              </a:outerShdw>
            </a:effectLst>
          </p:spPr>
        </p:pic>
      </p:grpSp>
    </p:spTree>
    <p:extLst>
      <p:ext uri="{BB962C8B-B14F-4D97-AF65-F5344CB8AC3E}">
        <p14:creationId xmlns:p14="http://schemas.microsoft.com/office/powerpoint/2010/main" val="3232085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729B01B-48BB-644F-28A9-B02312DC0230}"/>
              </a:ext>
            </a:extLst>
          </p:cNvPr>
          <p:cNvPicPr>
            <a:picLocks noGrp="1" noChangeAspect="1"/>
          </p:cNvPicPr>
          <p:nvPr>
            <p:ph type="pic" sz="quarter" idx="11"/>
          </p:nvPr>
        </p:nvPicPr>
        <p:blipFill rotWithShape="1">
          <a:blip r:embed="rId2"/>
          <a:srcRect l="16634" r="16634"/>
          <a:stretch/>
        </p:blipFill>
        <p:spPr>
          <a:effectLst>
            <a:outerShdw blurRad="254000" dist="38100" dir="8100000" algn="tr" rotWithShape="0">
              <a:schemeClr val="tx2">
                <a:alpha val="66000"/>
              </a:schemeClr>
            </a:outerShdw>
          </a:effectLst>
        </p:spPr>
      </p:pic>
      <p:sp>
        <p:nvSpPr>
          <p:cNvPr id="2" name="Title 1"/>
          <p:cNvSpPr>
            <a:spLocks noGrp="1"/>
          </p:cNvSpPr>
          <p:nvPr>
            <p:ph type="title"/>
          </p:nvPr>
        </p:nvSpPr>
        <p:spPr/>
        <p:txBody>
          <a:bodyPr>
            <a:normAutofit/>
          </a:bodyPr>
          <a:lstStyle/>
          <a:p>
            <a:r>
              <a:rPr lang="en-US" sz="4400" b="1" err="1">
                <a:solidFill>
                  <a:schemeClr val="accent1"/>
                </a:solidFill>
              </a:rPr>
              <a:t>Prop</a:t>
            </a:r>
            <a:r>
              <a:rPr lang="en-US" sz="4400" b="1" err="1"/>
              <a:t>Tech</a:t>
            </a:r>
            <a:endParaRPr lang="en-US" sz="4400"/>
          </a:p>
        </p:txBody>
      </p:sp>
      <p:sp>
        <p:nvSpPr>
          <p:cNvPr id="7" name="TextBox 6"/>
          <p:cNvSpPr txBox="1"/>
          <p:nvPr/>
        </p:nvSpPr>
        <p:spPr>
          <a:xfrm>
            <a:off x="838200" y="1499214"/>
            <a:ext cx="5561513" cy="4601260"/>
          </a:xfrm>
          <a:prstGeom prst="rect">
            <a:avLst/>
          </a:prstGeom>
          <a:noFill/>
        </p:spPr>
        <p:txBody>
          <a:bodyPr wrap="square" lIns="0" rIns="0" rtlCol="0">
            <a:spAutoFit/>
          </a:bodyPr>
          <a:lstStyle/>
          <a:p>
            <a:pPr lvl="0">
              <a:spcAft>
                <a:spcPts val="1200"/>
              </a:spcAft>
              <a:defRPr/>
            </a:pPr>
            <a:r>
              <a:rPr lang="en-GB" sz="2400" b="1" dirty="0">
                <a:latin typeface="Open Sans" panose="020B0606030504020204" pitchFamily="34" charset="0"/>
                <a:ea typeface="Open Sans" panose="020B0606030504020204" pitchFamily="34" charset="0"/>
                <a:cs typeface="Open Sans" panose="020B0606030504020204" pitchFamily="34" charset="0"/>
              </a:rPr>
              <a:t>What is it?</a:t>
            </a:r>
          </a:p>
          <a:p>
            <a:pPr>
              <a:spcBef>
                <a:spcPts val="600"/>
              </a:spcBef>
              <a:spcAft>
                <a:spcPts val="600"/>
              </a:spcAft>
              <a:defRPr/>
            </a:pP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Property technology, or </a:t>
            </a:r>
            <a:r>
              <a:rPr lang="en-GB" sz="1600" b="1" dirty="0" err="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PropTech</a:t>
            </a: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utilizes technology to manage and optimize real estate operations. </a:t>
            </a:r>
          </a:p>
          <a:p>
            <a:pPr lvl="0">
              <a:spcBef>
                <a:spcPts val="600"/>
              </a:spcBef>
              <a:spcAft>
                <a:spcPts val="600"/>
              </a:spcAft>
              <a:defRPr/>
            </a:pPr>
            <a:r>
              <a:rPr lang="en-GB" sz="16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PropTech</a:t>
            </a:r>
            <a:r>
              <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is transforming the FM industry by allowing FMs to gather and </a:t>
            </a:r>
            <a:r>
              <a:rPr lang="en-GB" sz="16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analyze</a:t>
            </a:r>
            <a:r>
              <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data, automate routine tasks, and enhance sustainability efforts. </a:t>
            </a:r>
          </a:p>
          <a:p>
            <a:pPr lvl="0">
              <a:spcBef>
                <a:spcPts val="600"/>
              </a:spcBef>
              <a:spcAft>
                <a:spcPts val="600"/>
              </a:spcAft>
              <a:defRPr/>
            </a:pPr>
            <a:r>
              <a:rPr lang="en-GB" sz="1600" dirty="0">
                <a:solidFill>
                  <a:schemeClr val="tx2"/>
                </a:solidFill>
                <a:latin typeface="Open Sans" panose="020B0606030504020204" pitchFamily="34" charset="0"/>
              </a:rPr>
              <a:t>The 4th Industrial Revolution is changing the industry by fusing digital, biological and physical worlds. The 5th Industrial Revolution</a:t>
            </a:r>
            <a:r>
              <a:rPr lang="en-GB" sz="1600" baseline="30000" dirty="0">
                <a:solidFill>
                  <a:schemeClr val="tx2"/>
                </a:solidFill>
                <a:latin typeface="Open Sans" panose="020B0606030504020204" pitchFamily="34" charset="0"/>
              </a:rPr>
              <a:t> </a:t>
            </a:r>
            <a:r>
              <a:rPr lang="en-GB" sz="1600" dirty="0">
                <a:solidFill>
                  <a:schemeClr val="tx2"/>
                </a:solidFill>
                <a:latin typeface="Open Sans" panose="020B0606030504020204" pitchFamily="34" charset="0"/>
              </a:rPr>
              <a:t>enables workers to work with and alongside machines through AI and </a:t>
            </a:r>
            <a:r>
              <a:rPr lang="en-GB" sz="1600" dirty="0" err="1">
                <a:solidFill>
                  <a:schemeClr val="tx2"/>
                </a:solidFill>
                <a:latin typeface="Open Sans" panose="020B0606030504020204" pitchFamily="34" charset="0"/>
              </a:rPr>
              <a:t>cobotics</a:t>
            </a:r>
            <a:r>
              <a:rPr lang="en-GB" sz="1600" dirty="0">
                <a:solidFill>
                  <a:schemeClr val="tx2"/>
                </a:solidFill>
                <a:latin typeface="Open Sans" panose="020B0606030504020204" pitchFamily="34" charset="0"/>
              </a:rPr>
              <a:t>. As a result, </a:t>
            </a:r>
            <a:r>
              <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organizations face a dizzying array of technology opportunities. </a:t>
            </a:r>
          </a:p>
          <a:p>
            <a:pPr lvl="0">
              <a:spcBef>
                <a:spcPts val="600"/>
              </a:spcBef>
              <a:spcAft>
                <a:spcPts val="600"/>
              </a:spcAft>
              <a:defRPr/>
            </a:pPr>
            <a:r>
              <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As </a:t>
            </a:r>
            <a:r>
              <a:rPr lang="en-GB" sz="16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PropTech</a:t>
            </a:r>
            <a:r>
              <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automates and augments, FM organizations and workers will do once impractical things, requiring new business models, skills and competencies. </a:t>
            </a:r>
          </a:p>
        </p:txBody>
      </p:sp>
      <p:sp>
        <p:nvSpPr>
          <p:cNvPr id="4" name="Round Diagonal Corner Rectangle 3">
            <a:extLst>
              <a:ext uri="{FF2B5EF4-FFF2-40B4-BE49-F238E27FC236}">
                <a16:creationId xmlns:a16="http://schemas.microsoft.com/office/drawing/2014/main" id="{BE076552-0E7A-75CC-38C5-572A2B1FFAAC}"/>
              </a:ext>
            </a:extLst>
          </p:cNvPr>
          <p:cNvSpPr/>
          <p:nvPr/>
        </p:nvSpPr>
        <p:spPr>
          <a:xfrm>
            <a:off x="6811107" y="3684825"/>
            <a:ext cx="5561515" cy="3173176"/>
          </a:xfrm>
          <a:prstGeom prst="round2DiagRect">
            <a:avLst/>
          </a:prstGeom>
          <a:gradFill flip="none" rotWithShape="1">
            <a:gsLst>
              <a:gs pos="0">
                <a:schemeClr val="accent6">
                  <a:lumMod val="67000"/>
                </a:schemeClr>
              </a:gs>
              <a:gs pos="48000">
                <a:schemeClr val="accent6">
                  <a:lumMod val="97000"/>
                  <a:lumOff val="3000"/>
                </a:schemeClr>
              </a:gs>
              <a:gs pos="100000">
                <a:schemeClr val="accent6"/>
              </a:gs>
            </a:gsLst>
            <a:lin ang="16200000" scaled="1"/>
            <a:tileRect/>
          </a:gradFill>
          <a:ln>
            <a:noFill/>
          </a:ln>
          <a:effectLst>
            <a:outerShdw blurRad="254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03E864-E5FC-F86B-87C6-D25AEAFC6862}"/>
              </a:ext>
            </a:extLst>
          </p:cNvPr>
          <p:cNvSpPr txBox="1"/>
          <p:nvPr/>
        </p:nvSpPr>
        <p:spPr>
          <a:xfrm>
            <a:off x="7074639" y="3949274"/>
            <a:ext cx="5117360" cy="2671501"/>
          </a:xfrm>
          <a:prstGeom prst="rect">
            <a:avLst/>
          </a:prstGeom>
          <a:noFill/>
        </p:spPr>
        <p:txBody>
          <a:bodyPr wrap="square" rtlCol="0">
            <a:spAutoFit/>
          </a:bodyPr>
          <a:lstStyle/>
          <a:p>
            <a:pPr lvl="0">
              <a:lnSpc>
                <a:spcPct val="90000"/>
              </a:lnSpc>
              <a:spcAft>
                <a:spcPts val="600"/>
              </a:spcAft>
              <a:defRPr/>
            </a:pPr>
            <a:r>
              <a:rPr lang="en-GB" sz="2000" b="1" err="1">
                <a:latin typeface="Open Sans" panose="020B0606030504020204" pitchFamily="34" charset="0"/>
                <a:ea typeface="Open Sans" panose="020B0606030504020204" pitchFamily="34" charset="0"/>
                <a:cs typeface="Open Sans" panose="020B0606030504020204" pitchFamily="34" charset="0"/>
              </a:rPr>
              <a:t>PropTech</a:t>
            </a:r>
            <a:r>
              <a:rPr lang="en-GB" sz="2000" b="1">
                <a:latin typeface="Open Sans" panose="020B0606030504020204" pitchFamily="34" charset="0"/>
                <a:ea typeface="Open Sans" panose="020B0606030504020204" pitchFamily="34" charset="0"/>
                <a:cs typeface="Open Sans" panose="020B0606030504020204" pitchFamily="34" charset="0"/>
              </a:rPr>
              <a:t> assists FM through:</a:t>
            </a:r>
          </a:p>
          <a:p>
            <a:pPr marL="342900" indent="-342900">
              <a:lnSpc>
                <a:spcPct val="90000"/>
              </a:lnSpc>
              <a:spcAft>
                <a:spcPts val="600"/>
              </a:spcAft>
              <a:buBlip>
                <a:blip r:embed="rId3"/>
              </a:buBlip>
              <a:defRPr/>
            </a:pPr>
            <a:r>
              <a:rPr lang="en-GB">
                <a:latin typeface="Open Sans" panose="020B0606030504020204" pitchFamily="34" charset="0"/>
                <a:ea typeface="Open Sans" panose="020B0606030504020204" pitchFamily="34" charset="0"/>
                <a:cs typeface="Open Sans" panose="020B0606030504020204" pitchFamily="34" charset="0"/>
              </a:rPr>
              <a:t>Information for action by gathering and </a:t>
            </a:r>
            <a:r>
              <a:rPr lang="en-GB" err="1">
                <a:latin typeface="Open Sans" panose="020B0606030504020204" pitchFamily="34" charset="0"/>
                <a:ea typeface="Open Sans" panose="020B0606030504020204" pitchFamily="34" charset="0"/>
                <a:cs typeface="Open Sans" panose="020B0606030504020204" pitchFamily="34" charset="0"/>
              </a:rPr>
              <a:t>analyzing</a:t>
            </a:r>
            <a:r>
              <a:rPr lang="en-GB">
                <a:latin typeface="Open Sans" panose="020B0606030504020204" pitchFamily="34" charset="0"/>
                <a:ea typeface="Open Sans" panose="020B0606030504020204" pitchFamily="34" charset="0"/>
                <a:cs typeface="Open Sans" panose="020B0606030504020204" pitchFamily="34" charset="0"/>
              </a:rPr>
              <a:t> data through sensors and other monitoring devices</a:t>
            </a:r>
          </a:p>
          <a:p>
            <a:pPr marL="342900" indent="-342900">
              <a:lnSpc>
                <a:spcPct val="90000"/>
              </a:lnSpc>
              <a:spcAft>
                <a:spcPts val="600"/>
              </a:spcAft>
              <a:buBlip>
                <a:blip r:embed="rId3"/>
              </a:buBlip>
              <a:defRPr/>
            </a:pPr>
            <a:r>
              <a:rPr lang="en-GB">
                <a:latin typeface="Open Sans" panose="020B0606030504020204" pitchFamily="34" charset="0"/>
                <a:ea typeface="Open Sans" panose="020B0606030504020204" pitchFamily="34" charset="0"/>
                <a:cs typeface="Open Sans" panose="020B0606030504020204" pitchFamily="34" charset="0"/>
              </a:rPr>
              <a:t>Automating routine tasks and faster and more secure transactions</a:t>
            </a:r>
          </a:p>
          <a:p>
            <a:pPr marL="342900" indent="-342900">
              <a:lnSpc>
                <a:spcPct val="90000"/>
              </a:lnSpc>
              <a:spcAft>
                <a:spcPts val="600"/>
              </a:spcAft>
              <a:buBlip>
                <a:blip r:embed="rId3"/>
              </a:buBlip>
              <a:defRPr/>
            </a:pPr>
            <a:r>
              <a:rPr lang="en-GB">
                <a:latin typeface="Open Sans" panose="020B0606030504020204" pitchFamily="34" charset="0"/>
                <a:ea typeface="Open Sans" panose="020B0606030504020204" pitchFamily="34" charset="0"/>
                <a:cs typeface="Open Sans" panose="020B0606030504020204" pitchFamily="34" charset="0"/>
              </a:rPr>
              <a:t>Greater management control via new interfaces and dashboards</a:t>
            </a:r>
          </a:p>
          <a:p>
            <a:pPr marL="342900" indent="-342900">
              <a:lnSpc>
                <a:spcPct val="90000"/>
              </a:lnSpc>
              <a:spcAft>
                <a:spcPts val="600"/>
              </a:spcAft>
              <a:buBlip>
                <a:blip r:embed="rId3"/>
              </a:buBlip>
              <a:defRPr/>
            </a:pPr>
            <a:r>
              <a:rPr lang="en-GB">
                <a:latin typeface="Open Sans" panose="020B0606030504020204" pitchFamily="34" charset="0"/>
                <a:ea typeface="Open Sans" panose="020B0606030504020204" pitchFamily="34" charset="0"/>
                <a:cs typeface="Open Sans" panose="020B0606030504020204" pitchFamily="34" charset="0"/>
              </a:rPr>
              <a:t>Greater interactivity with prosumers</a:t>
            </a:r>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936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anim calcmode="lin" valueType="num">
                                      <p:cBhvr>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anim calcmode="lin" valueType="num">
                                      <p:cBhvr>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7">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anim calcmode="lin" valueType="num">
                                      <p:cBhvr>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300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anim calcmode="lin" valueType="num">
                                      <p:cBhvr>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 presetClass="entr" presetSubtype="2" fill="hold" grpId="0" nodeType="afterEffect">
                                  <p:stCondLst>
                                    <p:cond delay="75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10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4B9520-28F3-BDA0-5C66-3ACFAFB1B462}"/>
              </a:ext>
            </a:extLst>
          </p:cNvPr>
          <p:cNvSpPr>
            <a:spLocks noGrp="1"/>
          </p:cNvSpPr>
          <p:nvPr>
            <p:ph sz="half" idx="1"/>
          </p:nvPr>
        </p:nvSpPr>
        <p:spPr/>
        <p:txBody>
          <a:bodyPr>
            <a:noAutofit/>
          </a:bodyPr>
          <a:lstStyle/>
          <a:p>
            <a:pPr>
              <a:lnSpc>
                <a:spcPct val="110000"/>
              </a:lnSpc>
              <a:spcAft>
                <a:spcPts val="600"/>
              </a:spcAft>
              <a:buClr>
                <a:schemeClr val="accent6"/>
              </a:buClr>
              <a:buSzPct val="150000"/>
              <a:defRPr/>
            </a:pPr>
            <a:r>
              <a:rPr lang="en-GB" sz="1300" b="1">
                <a:solidFill>
                  <a:schemeClr val="accent1"/>
                </a:solidFill>
              </a:rPr>
              <a:t>People</a:t>
            </a:r>
            <a:r>
              <a:rPr lang="en-GB" sz="1300">
                <a:solidFill>
                  <a:schemeClr val="accent1"/>
                </a:solidFill>
              </a:rPr>
              <a:t>: </a:t>
            </a:r>
            <a:r>
              <a:rPr lang="en-GB" sz="1300">
                <a:solidFill>
                  <a:srgbClr val="374151"/>
                </a:solidFill>
              </a:rPr>
              <a:t> FM groups will require tech-savvy individuals to make the most of new opportunities. However, hiring skilled tech experts will be costly. Proper training and education are necessary to operate and maintain tech solutions. FMs need to consider training. Sometimes, using automation can reduce on the job learning chances for newer, younger workers</a:t>
            </a:r>
            <a:r>
              <a:rPr lang="en-GB" sz="1300">
                <a:solidFill>
                  <a:srgbClr val="1F1F1F"/>
                </a:solidFill>
              </a:rPr>
              <a:t>.</a:t>
            </a:r>
            <a:endParaRPr lang="en-GB" sz="1300">
              <a:solidFill>
                <a:prstClr val="black"/>
              </a:solidFill>
            </a:endParaRPr>
          </a:p>
          <a:p>
            <a:pPr>
              <a:lnSpc>
                <a:spcPct val="110000"/>
              </a:lnSpc>
              <a:spcAft>
                <a:spcPts val="600"/>
              </a:spcAft>
              <a:buClr>
                <a:schemeClr val="accent6"/>
              </a:buClr>
              <a:buSzPct val="150000"/>
              <a:defRPr/>
            </a:pPr>
            <a:r>
              <a:rPr lang="en-GB" sz="1300" b="1">
                <a:solidFill>
                  <a:schemeClr val="accent1"/>
                </a:solidFill>
              </a:rPr>
              <a:t>Place: </a:t>
            </a:r>
            <a:r>
              <a:rPr lang="en-GB" sz="1300">
                <a:solidFill>
                  <a:prstClr val="black"/>
                </a:solidFill>
              </a:rPr>
              <a:t> </a:t>
            </a:r>
            <a:r>
              <a:rPr lang="en-GB" sz="1300" err="1">
                <a:solidFill>
                  <a:prstClr val="black"/>
                </a:solidFill>
              </a:rPr>
              <a:t>PropTech</a:t>
            </a:r>
            <a:r>
              <a:rPr lang="en-GB" sz="1300">
                <a:solidFill>
                  <a:prstClr val="black"/>
                </a:solidFill>
              </a:rPr>
              <a:t> optimizes the use of space by using sensors and other monitoring devices to track occupancy and usage patterns. This information will enable tenant engagement and new forms of service design and delivery through apps and new interfaces.</a:t>
            </a:r>
          </a:p>
          <a:p>
            <a:pPr>
              <a:lnSpc>
                <a:spcPct val="110000"/>
              </a:lnSpc>
              <a:spcAft>
                <a:spcPts val="600"/>
              </a:spcAft>
              <a:buClr>
                <a:schemeClr val="accent6"/>
              </a:buClr>
              <a:buSzPct val="150000"/>
              <a:defRPr/>
            </a:pPr>
            <a:r>
              <a:rPr lang="en-GB" sz="1300" b="1">
                <a:solidFill>
                  <a:schemeClr val="accent1"/>
                </a:solidFill>
              </a:rPr>
              <a:t>Process</a:t>
            </a:r>
            <a:r>
              <a:rPr lang="en-GB" sz="1300">
                <a:solidFill>
                  <a:schemeClr val="accent1"/>
                </a:solidFill>
              </a:rPr>
              <a:t>: </a:t>
            </a:r>
            <a:r>
              <a:rPr lang="en-GB" sz="1300">
                <a:solidFill>
                  <a:prstClr val="black"/>
                </a:solidFill>
              </a:rPr>
              <a:t> Core process automation, connected operations, and data-driven decision-making will enable FMs to streamline and automate processes to improve efficiency and reduce environmental impacts. Prop and other technologies will allow the transition to more circular operations.</a:t>
            </a:r>
            <a:endParaRPr lang="en-GB" sz="1300" b="1">
              <a:solidFill>
                <a:prstClr val="black"/>
              </a:solidFill>
            </a:endParaRPr>
          </a:p>
        </p:txBody>
      </p:sp>
      <p:sp>
        <p:nvSpPr>
          <p:cNvPr id="8" name="Content Placeholder 7">
            <a:extLst>
              <a:ext uri="{FF2B5EF4-FFF2-40B4-BE49-F238E27FC236}">
                <a16:creationId xmlns:a16="http://schemas.microsoft.com/office/drawing/2014/main" id="{7D5B49A5-33C2-A905-C788-76707C11779B}"/>
              </a:ext>
            </a:extLst>
          </p:cNvPr>
          <p:cNvSpPr>
            <a:spLocks noGrp="1"/>
          </p:cNvSpPr>
          <p:nvPr>
            <p:ph sz="half" idx="2"/>
          </p:nvPr>
        </p:nvSpPr>
        <p:spPr/>
        <p:txBody>
          <a:bodyPr>
            <a:noAutofit/>
          </a:bodyPr>
          <a:lstStyle/>
          <a:p>
            <a:pPr lvl="0">
              <a:lnSpc>
                <a:spcPct val="110000"/>
              </a:lnSpc>
              <a:spcAft>
                <a:spcPts val="600"/>
              </a:spcAft>
              <a:buClr>
                <a:schemeClr val="accent6"/>
              </a:buClr>
              <a:buSzPct val="150000"/>
              <a:defRPr/>
            </a:pPr>
            <a:r>
              <a:rPr lang="en-GB" sz="1300" b="1">
                <a:solidFill>
                  <a:schemeClr val="accent1"/>
                </a:solidFill>
              </a:rPr>
              <a:t>Technology</a:t>
            </a:r>
            <a:r>
              <a:rPr lang="en-GB" sz="1300">
                <a:solidFill>
                  <a:schemeClr val="accent1"/>
                </a:solidFill>
              </a:rPr>
              <a:t>: </a:t>
            </a:r>
            <a:r>
              <a:rPr lang="en-GB" sz="1300" err="1">
                <a:solidFill>
                  <a:prstClr val="black"/>
                </a:solidFill>
              </a:rPr>
              <a:t>PropTech</a:t>
            </a:r>
            <a:r>
              <a:rPr lang="en-GB" sz="1300">
                <a:solidFill>
                  <a:prstClr val="black"/>
                </a:solidFill>
              </a:rPr>
              <a:t> is rapidly evolving. This requires a willingness to experiment and learn new things. It also requires focusing on cyber safety as integrating technologies creates vulnerabilities that must be addressed.</a:t>
            </a:r>
          </a:p>
          <a:p>
            <a:pPr lvl="0">
              <a:lnSpc>
                <a:spcPct val="110000"/>
              </a:lnSpc>
              <a:spcAft>
                <a:spcPts val="600"/>
              </a:spcAft>
              <a:buClr>
                <a:schemeClr val="accent6"/>
              </a:buClr>
              <a:buSzPct val="150000"/>
              <a:defRPr/>
            </a:pPr>
            <a:r>
              <a:rPr lang="en-GB" sz="1300" b="1">
                <a:solidFill>
                  <a:schemeClr val="accent1"/>
                </a:solidFill>
              </a:rPr>
              <a:t>Procurement</a:t>
            </a:r>
            <a:r>
              <a:rPr lang="en-GB" sz="1300">
                <a:solidFill>
                  <a:schemeClr val="accent1"/>
                </a:solidFill>
              </a:rPr>
              <a:t>: </a:t>
            </a:r>
            <a:r>
              <a:rPr lang="en-GB" sz="1300">
                <a:solidFill>
                  <a:prstClr val="black"/>
                </a:solidFill>
              </a:rPr>
              <a:t> A literature review of technology procurement success rates is alarming. Most projects fail because of unclear objectives, confusion over roles and responsibilities, and lack of stakeholder involvement.</a:t>
            </a:r>
          </a:p>
          <a:p>
            <a:pPr lvl="0">
              <a:lnSpc>
                <a:spcPct val="110000"/>
              </a:lnSpc>
              <a:spcAft>
                <a:spcPts val="600"/>
              </a:spcAft>
              <a:buClr>
                <a:schemeClr val="accent6"/>
              </a:buClr>
              <a:buSzPct val="150000"/>
              <a:defRPr/>
            </a:pPr>
            <a:r>
              <a:rPr lang="en-GB" sz="1300" b="1">
                <a:solidFill>
                  <a:schemeClr val="accent1"/>
                </a:solidFill>
              </a:rPr>
              <a:t>Leadership</a:t>
            </a:r>
            <a:r>
              <a:rPr lang="en-GB" sz="1300">
                <a:solidFill>
                  <a:schemeClr val="accent1"/>
                </a:solidFill>
              </a:rPr>
              <a:t>: </a:t>
            </a:r>
            <a:r>
              <a:rPr lang="en-GB" sz="1300">
                <a:solidFill>
                  <a:prstClr val="black"/>
                </a:solidFill>
              </a:rPr>
              <a:t> The application of </a:t>
            </a:r>
            <a:r>
              <a:rPr lang="en-GB" sz="1300" err="1">
                <a:solidFill>
                  <a:prstClr val="black"/>
                </a:solidFill>
              </a:rPr>
              <a:t>PropTech</a:t>
            </a:r>
            <a:r>
              <a:rPr lang="en-GB" sz="1300">
                <a:solidFill>
                  <a:prstClr val="black"/>
                </a:solidFill>
              </a:rPr>
              <a:t> is about leadership. FMs need to have a vision and strategy for the future direction of their team to select the best technologies to help them do so. </a:t>
            </a:r>
          </a:p>
        </p:txBody>
      </p:sp>
      <p:sp>
        <p:nvSpPr>
          <p:cNvPr id="2" name="Title 1"/>
          <p:cNvSpPr>
            <a:spLocks noGrp="1"/>
          </p:cNvSpPr>
          <p:nvPr>
            <p:ph type="title"/>
          </p:nvPr>
        </p:nvSpPr>
        <p:spPr>
          <a:xfrm>
            <a:off x="725864" y="644275"/>
            <a:ext cx="10627936" cy="808202"/>
          </a:xfrm>
        </p:spPr>
        <p:txBody>
          <a:bodyPr>
            <a:normAutofit/>
          </a:bodyPr>
          <a:lstStyle/>
          <a:p>
            <a:r>
              <a:rPr lang="en-US" sz="4400" b="1" err="1">
                <a:solidFill>
                  <a:schemeClr val="accent1"/>
                </a:solidFill>
              </a:rPr>
              <a:t>Prop</a:t>
            </a:r>
            <a:r>
              <a:rPr lang="en-US" sz="4400" b="1" err="1"/>
              <a:t>Tech</a:t>
            </a:r>
            <a:endParaRPr lang="en-US"/>
          </a:p>
        </p:txBody>
      </p:sp>
      <p:sp>
        <p:nvSpPr>
          <p:cNvPr id="9" name="Text Placeholder 8">
            <a:extLst>
              <a:ext uri="{FF2B5EF4-FFF2-40B4-BE49-F238E27FC236}">
                <a16:creationId xmlns:a16="http://schemas.microsoft.com/office/drawing/2014/main" id="{8FA7C8E0-AB32-275F-C30D-BD483027F698}"/>
              </a:ext>
            </a:extLst>
          </p:cNvPr>
          <p:cNvSpPr>
            <a:spLocks noGrp="1"/>
          </p:cNvSpPr>
          <p:nvPr>
            <p:ph type="body" sz="quarter" idx="10"/>
          </p:nvPr>
        </p:nvSpPr>
        <p:spPr>
          <a:xfrm>
            <a:off x="847024" y="1519238"/>
            <a:ext cx="10515600" cy="309562"/>
          </a:xfrm>
        </p:spPr>
        <p:txBody>
          <a:bodyPr/>
          <a:lstStyle/>
          <a:p>
            <a:r>
              <a:rPr lang="en-US" b="1">
                <a:solidFill>
                  <a:schemeClr val="tx1"/>
                </a:solidFill>
                <a:latin typeface="Roboto" panose="02000000000000000000" pitchFamily="2" charset="0"/>
                <a:ea typeface="Roboto" panose="02000000000000000000" pitchFamily="2" charset="0"/>
              </a:rPr>
              <a:t>What does it mean for FM?</a:t>
            </a:r>
          </a:p>
        </p:txBody>
      </p:sp>
    </p:spTree>
    <p:extLst>
      <p:ext uri="{BB962C8B-B14F-4D97-AF65-F5344CB8AC3E}">
        <p14:creationId xmlns:p14="http://schemas.microsoft.com/office/powerpoint/2010/main" val="24413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anim calcmode="lin" valueType="num">
                                      <p:cBhvr>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anim calcmode="lin" valueType="num">
                                      <p:cBhvr>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anim calcmode="lin" valueType="num">
                                      <p:cBhvr>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8">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50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anim calcmode="lin" valueType="num">
                                      <p:cBhvr>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err="1">
                <a:solidFill>
                  <a:schemeClr val="accent1"/>
                </a:solidFill>
              </a:rPr>
              <a:t>ESG</a:t>
            </a:r>
            <a:r>
              <a:rPr lang="en-US" sz="4400" b="1"/>
              <a:t> Reporting</a:t>
            </a:r>
            <a:endParaRPr lang="en-US" sz="4400"/>
          </a:p>
        </p:txBody>
      </p:sp>
      <p:sp>
        <p:nvSpPr>
          <p:cNvPr id="7" name="TextBox 6"/>
          <p:cNvSpPr txBox="1"/>
          <p:nvPr/>
        </p:nvSpPr>
        <p:spPr>
          <a:xfrm>
            <a:off x="838200" y="1463829"/>
            <a:ext cx="5178546" cy="4847481"/>
          </a:xfrm>
          <a:prstGeom prst="rect">
            <a:avLst/>
          </a:prstGeom>
          <a:noFill/>
        </p:spPr>
        <p:txBody>
          <a:bodyPr wrap="square" lIns="0" rIns="0" rtlCol="0">
            <a:spAutoFit/>
          </a:bodyPr>
          <a:lstStyle/>
          <a:p>
            <a:pPr lvl="0">
              <a:spcAft>
                <a:spcPts val="1200"/>
              </a:spcAft>
              <a:defRPr/>
            </a:pPr>
            <a:r>
              <a:rPr lang="en-GB" sz="2400" b="1" dirty="0">
                <a:latin typeface="Open Sans" panose="020B0606030504020204" pitchFamily="34" charset="0"/>
                <a:ea typeface="Open Sans" panose="020B0606030504020204" pitchFamily="34" charset="0"/>
                <a:cs typeface="Open Sans" panose="020B0606030504020204" pitchFamily="34" charset="0"/>
              </a:rPr>
              <a:t>What is it?</a:t>
            </a:r>
          </a:p>
          <a:p>
            <a:pPr>
              <a:spcAft>
                <a:spcPts val="600"/>
              </a:spcAft>
              <a:defRPr/>
            </a:pPr>
            <a:r>
              <a:rPr lang="en-GB" sz="15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ESG</a:t>
            </a:r>
            <a:r>
              <a:rPr lang="en-GB" sz="15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stands for Environmental, Social, and Governance.</a:t>
            </a:r>
          </a:p>
          <a:p>
            <a:pPr>
              <a:spcAft>
                <a:spcPts val="600"/>
              </a:spcAft>
              <a:defRPr/>
            </a:pPr>
            <a:r>
              <a:rPr lang="en-GB" sz="1500" dirty="0" err="1">
                <a:solidFill>
                  <a:srgbClr val="1F1F1F"/>
                </a:solidFill>
                <a:latin typeface="Open Sans" panose="020B0606030504020204" pitchFamily="34" charset="0"/>
                <a:ea typeface="Open Sans" panose="020B0606030504020204" pitchFamily="34" charset="0"/>
                <a:cs typeface="Open Sans" panose="020B0606030504020204" pitchFamily="34" charset="0"/>
              </a:rPr>
              <a:t>ESG</a:t>
            </a:r>
            <a:r>
              <a:rPr lang="en-GB" sz="1500" dirty="0">
                <a:solidFill>
                  <a:srgbClr val="1F1F1F"/>
                </a:solidFill>
                <a:latin typeface="Open Sans" panose="020B0606030504020204" pitchFamily="34" charset="0"/>
                <a:ea typeface="Open Sans" panose="020B0606030504020204" pitchFamily="34" charset="0"/>
                <a:cs typeface="Open Sans" panose="020B0606030504020204" pitchFamily="34" charset="0"/>
              </a:rPr>
              <a:t> consists of a set of standards that organizations use to evaluate and communicate their commitments and performance to their stakeholders in these areas over time.</a:t>
            </a:r>
          </a:p>
          <a:p>
            <a:pPr>
              <a:spcBef>
                <a:spcPts val="1200"/>
              </a:spcBef>
              <a:spcAft>
                <a:spcPts val="600"/>
              </a:spcAft>
              <a:defRPr/>
            </a:pPr>
            <a:r>
              <a:rPr lang="en-GB" sz="1500" b="1" dirty="0">
                <a:solidFill>
                  <a:srgbClr val="373130"/>
                </a:solidFill>
                <a:latin typeface="Open Sans" panose="020B0606030504020204" pitchFamily="34" charset="0"/>
              </a:rPr>
              <a:t>Reporting on E, S, and G includes collecting and disseminating data on issues like:</a:t>
            </a:r>
          </a:p>
          <a:p>
            <a:pPr marL="285750" indent="-285750">
              <a:spcAft>
                <a:spcPts val="600"/>
              </a:spcAft>
              <a:buSzPct val="150000"/>
              <a:buBlip>
                <a:blip r:embed="rId2"/>
              </a:buBlip>
              <a:defRPr/>
            </a:pPr>
            <a:r>
              <a:rPr lang="en-GB" sz="1500" b="1" dirty="0">
                <a:solidFill>
                  <a:schemeClr val="accent1"/>
                </a:solidFill>
                <a:latin typeface="Open Sans" panose="020B0606030504020204" pitchFamily="34" charset="0"/>
              </a:rPr>
              <a:t>E</a:t>
            </a:r>
            <a:r>
              <a:rPr lang="en-GB" sz="1500" dirty="0">
                <a:solidFill>
                  <a:srgbClr val="373130"/>
                </a:solidFill>
                <a:latin typeface="Open Sans" panose="020B0606030504020204" pitchFamily="34" charset="0"/>
              </a:rPr>
              <a:t> - waste reduction, energy efficiency, water conservation, emissions reduction, green building design and operations, climate risk mitigation, and biodiversity protection. </a:t>
            </a:r>
          </a:p>
          <a:p>
            <a:pPr marL="285750" indent="-285750">
              <a:spcAft>
                <a:spcPts val="600"/>
              </a:spcAft>
              <a:buSzPct val="150000"/>
              <a:buBlip>
                <a:blip r:embed="rId2"/>
              </a:buBlip>
              <a:defRPr/>
            </a:pPr>
            <a:r>
              <a:rPr lang="en-GB" sz="1500" b="1" dirty="0">
                <a:solidFill>
                  <a:schemeClr val="accent1"/>
                </a:solidFill>
                <a:latin typeface="Open Sans" panose="020B0606030504020204" pitchFamily="34" charset="0"/>
              </a:rPr>
              <a:t>S</a:t>
            </a:r>
            <a:r>
              <a:rPr lang="en-GB" sz="1500" dirty="0">
                <a:solidFill>
                  <a:srgbClr val="373130"/>
                </a:solidFill>
                <a:latin typeface="Open Sans" panose="020B0606030504020204" pitchFamily="34" charset="0"/>
              </a:rPr>
              <a:t> - occupational health and safety, good occupant health, employee welfare, community engagement and impact, and diversity and inclusion</a:t>
            </a:r>
          </a:p>
          <a:p>
            <a:pPr marL="285750" indent="-285750">
              <a:spcAft>
                <a:spcPts val="600"/>
              </a:spcAft>
              <a:buSzPct val="150000"/>
              <a:buBlip>
                <a:blip r:embed="rId2"/>
              </a:buBlip>
              <a:defRPr/>
            </a:pPr>
            <a:r>
              <a:rPr lang="en-GB" sz="1500" b="1" dirty="0">
                <a:solidFill>
                  <a:schemeClr val="accent1"/>
                </a:solidFill>
                <a:latin typeface="Open Sans" panose="020B0606030504020204" pitchFamily="34" charset="0"/>
              </a:rPr>
              <a:t>G</a:t>
            </a:r>
            <a:r>
              <a:rPr lang="en-GB" sz="1500" dirty="0">
                <a:solidFill>
                  <a:srgbClr val="373130"/>
                </a:solidFill>
                <a:latin typeface="Open Sans" panose="020B0606030504020204" pitchFamily="34" charset="0"/>
              </a:rPr>
              <a:t> - decision-making and risk management processes, activities, and ethical </a:t>
            </a:r>
            <a:r>
              <a:rPr lang="en-GB" sz="1500" dirty="0" err="1">
                <a:solidFill>
                  <a:srgbClr val="373130"/>
                </a:solidFill>
                <a:latin typeface="Open Sans" panose="020B0606030504020204" pitchFamily="34" charset="0"/>
              </a:rPr>
              <a:t>behavior</a:t>
            </a:r>
            <a:r>
              <a:rPr lang="en-GB" sz="1500" dirty="0">
                <a:solidFill>
                  <a:srgbClr val="373130"/>
                </a:solidFill>
                <a:latin typeface="Open Sans" panose="020B0606030504020204" pitchFamily="34" charset="0"/>
              </a:rPr>
              <a:t>.</a:t>
            </a:r>
          </a:p>
        </p:txBody>
      </p:sp>
      <p:pic>
        <p:nvPicPr>
          <p:cNvPr id="17" name="Picture 16" descr="A diagram of steps to integrated esg into fm operations&#10;&#10;Description automatically generated">
            <a:extLst>
              <a:ext uri="{FF2B5EF4-FFF2-40B4-BE49-F238E27FC236}">
                <a16:creationId xmlns:a16="http://schemas.microsoft.com/office/drawing/2014/main" id="{E71645B6-B134-62C1-302C-C3524CAADC59}"/>
              </a:ext>
            </a:extLst>
          </p:cNvPr>
          <p:cNvPicPr>
            <a:picLocks noChangeAspect="1"/>
          </p:cNvPicPr>
          <p:nvPr/>
        </p:nvPicPr>
        <p:blipFill>
          <a:blip r:embed="rId3"/>
          <a:stretch>
            <a:fillRect/>
          </a:stretch>
        </p:blipFill>
        <p:spPr>
          <a:xfrm>
            <a:off x="6187214" y="1740896"/>
            <a:ext cx="5922724" cy="4552897"/>
          </a:xfrm>
          <a:prstGeom prst="rect">
            <a:avLst/>
          </a:prstGeom>
          <a:solidFill>
            <a:schemeClr val="bg1"/>
          </a:solidFill>
        </p:spPr>
      </p:pic>
      <p:sp>
        <p:nvSpPr>
          <p:cNvPr id="18" name="TextBox 17">
            <a:extLst>
              <a:ext uri="{FF2B5EF4-FFF2-40B4-BE49-F238E27FC236}">
                <a16:creationId xmlns:a16="http://schemas.microsoft.com/office/drawing/2014/main" id="{A95A288E-1098-2376-80C5-B69424708A41}"/>
              </a:ext>
            </a:extLst>
          </p:cNvPr>
          <p:cNvSpPr txBox="1"/>
          <p:nvPr/>
        </p:nvSpPr>
        <p:spPr>
          <a:xfrm>
            <a:off x="6187214" y="6124516"/>
            <a:ext cx="5733522" cy="246221"/>
          </a:xfrm>
          <a:prstGeom prst="rect">
            <a:avLst/>
          </a:prstGeom>
          <a:noFill/>
        </p:spPr>
        <p:txBody>
          <a:bodyPr wrap="square" rtlCol="0">
            <a:spAutoFit/>
          </a:bodyPr>
          <a:lstStyle/>
          <a:p>
            <a:pPr algn="r"/>
            <a:r>
              <a:rPr lang="en-US" sz="1000">
                <a:latin typeface="Roboto Light" panose="02000000000000000000" pitchFamily="2" charset="0"/>
                <a:ea typeface="Roboto Light" panose="02000000000000000000" pitchFamily="2" charset="0"/>
              </a:rPr>
              <a:t>visit </a:t>
            </a:r>
            <a:r>
              <a:rPr lang="en-US" sz="1000" err="1">
                <a:latin typeface="Roboto Light" panose="02000000000000000000" pitchFamily="2" charset="0"/>
                <a:ea typeface="Roboto Light" panose="02000000000000000000" pitchFamily="2" charset="0"/>
              </a:rPr>
              <a:t>ifma.org</a:t>
            </a:r>
            <a:r>
              <a:rPr lang="en-US" sz="1000">
                <a:latin typeface="Roboto Light" panose="02000000000000000000" pitchFamily="2" charset="0"/>
                <a:ea typeface="Roboto Light" panose="02000000000000000000" pitchFamily="2" charset="0"/>
              </a:rPr>
              <a:t>/</a:t>
            </a:r>
            <a:r>
              <a:rPr lang="en-US" sz="1000" err="1">
                <a:latin typeface="Roboto Light" panose="02000000000000000000" pitchFamily="2" charset="0"/>
                <a:ea typeface="Roboto Light" panose="02000000000000000000" pitchFamily="2" charset="0"/>
              </a:rPr>
              <a:t>esg</a:t>
            </a:r>
            <a:r>
              <a:rPr lang="en-US" sz="1000">
                <a:latin typeface="Roboto Light" panose="02000000000000000000" pitchFamily="2" charset="0"/>
                <a:ea typeface="Roboto Light" panose="02000000000000000000" pitchFamily="2" charset="0"/>
              </a:rPr>
              <a:t> for more information</a:t>
            </a:r>
          </a:p>
        </p:txBody>
      </p:sp>
    </p:spTree>
    <p:extLst>
      <p:ext uri="{BB962C8B-B14F-4D97-AF65-F5344CB8AC3E}">
        <p14:creationId xmlns:p14="http://schemas.microsoft.com/office/powerpoint/2010/main" val="577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par>
                                <p:cTn id="18" presetID="42" presetClass="entr" presetSubtype="0" fill="hold" nodeType="withEffect">
                                  <p:stCondLst>
                                    <p:cond delay="5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anim calcmode="lin" valueType="num">
                                      <p:cBhvr>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100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anim calcmode="lin" valueType="num">
                                      <p:cBhvr>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anim calcmode="lin" valueType="num">
                                      <p:cBhvr>
                                        <p:cTn id="3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anim calcmode="lin" valueType="num">
                                      <p:cBhvr>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50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anim calcmode="lin" valueType="num">
                                      <p:cBhvr>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4B9520-28F3-BDA0-5C66-3ACFAFB1B462}"/>
              </a:ext>
            </a:extLst>
          </p:cNvPr>
          <p:cNvSpPr>
            <a:spLocks noGrp="1"/>
          </p:cNvSpPr>
          <p:nvPr>
            <p:ph sz="half" idx="1"/>
          </p:nvPr>
        </p:nvSpPr>
        <p:spPr/>
        <p:txBody>
          <a:bodyPr>
            <a:normAutofit lnSpcReduction="10000"/>
          </a:bodyPr>
          <a:lstStyle/>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People</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srgbClr val="1F1F1F"/>
                </a:solidFill>
              </a:rPr>
              <a:t>FMs will need to be more aware of the environmental and social impacts of their work and be able to communicate these to stakeholders</a:t>
            </a:r>
            <a:r>
              <a:rPr lang="en-GB" sz="1400">
                <a:solidFill>
                  <a:prstClr val="black"/>
                </a:solidFill>
              </a:rPr>
              <a:t>. FM teams will require new skills and competencies in data collection, management and analysis</a:t>
            </a:r>
            <a:r>
              <a:rPr lang="en-GB" sz="1400">
                <a:solidFill>
                  <a:srgbClr val="1F1F1F"/>
                </a:solidFill>
              </a:rPr>
              <a:t>.</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Place: </a:t>
            </a:r>
            <a:r>
              <a:rPr lang="en-GB" sz="1400">
                <a:solidFill>
                  <a:prstClr val="black"/>
                </a:solidFill>
              </a:rPr>
              <a:t>FMs will have to ensure and prove that their buildings are energy, water, and waste-efficient and that they are healthy and comfortable workplaces for their employees.</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Process</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prstClr val="black"/>
                </a:solidFill>
              </a:rPr>
              <a:t>ESG</a:t>
            </a:r>
            <a:r>
              <a:rPr lang="en-GB" sz="1400">
                <a:solidFill>
                  <a:prstClr val="black"/>
                </a:solidFill>
              </a:rPr>
              <a:t> reporting will have significant impacts on processes. FMs must understand their organizations' </a:t>
            </a:r>
            <a:r>
              <a:rPr lang="en-GB" sz="1400" err="1">
                <a:solidFill>
                  <a:prstClr val="black"/>
                </a:solidFill>
              </a:rPr>
              <a:t>ESG</a:t>
            </a:r>
            <a:r>
              <a:rPr lang="en-GB" sz="1400">
                <a:solidFill>
                  <a:prstClr val="black"/>
                </a:solidFill>
              </a:rPr>
              <a:t> ambitions, develop their FM teams' </a:t>
            </a:r>
            <a:r>
              <a:rPr lang="en-GB" sz="1400" err="1">
                <a:solidFill>
                  <a:prstClr val="black"/>
                </a:solidFill>
              </a:rPr>
              <a:t>ESG</a:t>
            </a:r>
            <a:r>
              <a:rPr lang="en-GB" sz="1400">
                <a:solidFill>
                  <a:prstClr val="black"/>
                </a:solidFill>
              </a:rPr>
              <a:t> strategy, and integrate their </a:t>
            </a:r>
            <a:r>
              <a:rPr lang="en-GB" sz="1400" err="1">
                <a:solidFill>
                  <a:prstClr val="black"/>
                </a:solidFill>
              </a:rPr>
              <a:t>ESG</a:t>
            </a:r>
            <a:r>
              <a:rPr lang="en-GB" sz="1400">
                <a:solidFill>
                  <a:prstClr val="black"/>
                </a:solidFill>
              </a:rPr>
              <a:t> strategies into their FM processes. To ensure accuracy, FMs will have to incorporate data management covering collection, accuracy, assurance, and analysis. FMs will have to monitor and evaluate performance to meet ever-evolving goals and targets.</a:t>
            </a:r>
            <a:endParaRPr lang="en-GB" sz="1400" b="1">
              <a:solidFill>
                <a:prstClr val="black"/>
              </a:solidFill>
            </a:endParaRPr>
          </a:p>
        </p:txBody>
      </p:sp>
      <p:sp>
        <p:nvSpPr>
          <p:cNvPr id="8" name="Content Placeholder 7">
            <a:extLst>
              <a:ext uri="{FF2B5EF4-FFF2-40B4-BE49-F238E27FC236}">
                <a16:creationId xmlns:a16="http://schemas.microsoft.com/office/drawing/2014/main" id="{7D5B49A5-33C2-A905-C788-76707C11779B}"/>
              </a:ext>
            </a:extLst>
          </p:cNvPr>
          <p:cNvSpPr>
            <a:spLocks noGrp="1"/>
          </p:cNvSpPr>
          <p:nvPr>
            <p:ph sz="half" idx="2"/>
          </p:nvPr>
        </p:nvSpPr>
        <p:spPr/>
        <p:txBody>
          <a:bodyPr>
            <a:noAutofit/>
          </a:bodyPr>
          <a:lstStyle/>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Technology</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 FMs will use technologies to assist in data collection, analysis, visualization, and reporting in meaningful and actionable ways. </a:t>
            </a:r>
            <a:r>
              <a:rPr lang="en-GB" sz="1400" err="1">
                <a:solidFill>
                  <a:prstClr val="black"/>
                </a:solidFill>
              </a:rPr>
              <a:t>ESG</a:t>
            </a:r>
            <a:r>
              <a:rPr lang="en-GB" sz="1400">
                <a:solidFill>
                  <a:prstClr val="black"/>
                </a:solidFill>
              </a:rPr>
              <a:t> data must be transmitted in compatible formats to other departments.</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Procurement</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prstClr val="black"/>
                </a:solidFill>
              </a:rPr>
              <a:t>ESG</a:t>
            </a:r>
            <a:r>
              <a:rPr lang="en-GB" sz="1400">
                <a:solidFill>
                  <a:prstClr val="black"/>
                </a:solidFill>
              </a:rPr>
              <a:t> reporting will have impacts up and down the value chain. Just as FMs will have to report their progress to the core organization, vendors and contractors will have to register their progress to FM teams. Suppliers and vendors will be selected based on their </a:t>
            </a:r>
            <a:r>
              <a:rPr lang="en-GB" sz="1400" err="1">
                <a:solidFill>
                  <a:prstClr val="black"/>
                </a:solidFill>
              </a:rPr>
              <a:t>ESG</a:t>
            </a:r>
            <a:r>
              <a:rPr lang="en-GB" sz="1400">
                <a:solidFill>
                  <a:prstClr val="black"/>
                </a:solidFill>
              </a:rPr>
              <a:t> performance.</a:t>
            </a:r>
          </a:p>
          <a:p>
            <a:pPr lvl="0">
              <a:lnSpc>
                <a:spcPct val="110000"/>
              </a:lnSpc>
              <a:spcAft>
                <a:spcPts val="600"/>
              </a:spcAft>
              <a:buClr>
                <a:schemeClr val="accent6"/>
              </a:buClr>
              <a:buSzPct val="150000"/>
              <a:defRPr/>
            </a:pP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Leadership</a:t>
            </a:r>
            <a:r>
              <a:rPr lang="en-GB" sz="140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prstClr val="black"/>
                </a:solidFill>
              </a:rPr>
              <a:t>FMs will need to set clear objectives for their organizations and continuously communicate these goals to their employees. </a:t>
            </a:r>
            <a:endParaRPr lang="en-GB" sz="1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725864" y="644275"/>
            <a:ext cx="10627936" cy="808202"/>
          </a:xfrm>
        </p:spPr>
        <p:txBody>
          <a:bodyPr>
            <a:normAutofit/>
          </a:bodyPr>
          <a:lstStyle/>
          <a:p>
            <a:r>
              <a:rPr lang="en-US" err="1">
                <a:solidFill>
                  <a:schemeClr val="accent1"/>
                </a:solidFill>
              </a:rPr>
              <a:t>ESG</a:t>
            </a:r>
            <a:r>
              <a:rPr lang="en-US" b="1"/>
              <a:t> Reporting</a:t>
            </a:r>
            <a:endParaRPr lang="en-US"/>
          </a:p>
        </p:txBody>
      </p:sp>
      <p:sp>
        <p:nvSpPr>
          <p:cNvPr id="9" name="Text Placeholder 8">
            <a:extLst>
              <a:ext uri="{FF2B5EF4-FFF2-40B4-BE49-F238E27FC236}">
                <a16:creationId xmlns:a16="http://schemas.microsoft.com/office/drawing/2014/main" id="{8FA7C8E0-AB32-275F-C30D-BD483027F698}"/>
              </a:ext>
            </a:extLst>
          </p:cNvPr>
          <p:cNvSpPr>
            <a:spLocks noGrp="1"/>
          </p:cNvSpPr>
          <p:nvPr>
            <p:ph type="body" sz="quarter" idx="10"/>
          </p:nvPr>
        </p:nvSpPr>
        <p:spPr>
          <a:xfrm>
            <a:off x="847024" y="1519238"/>
            <a:ext cx="10515600" cy="309562"/>
          </a:xfrm>
        </p:spPr>
        <p:txBody>
          <a:bodyPr/>
          <a:lstStyle/>
          <a:p>
            <a:r>
              <a:rPr lang="en-US" b="1">
                <a:solidFill>
                  <a:schemeClr val="tx1"/>
                </a:solidFill>
                <a:latin typeface="Roboto" panose="02000000000000000000" pitchFamily="2" charset="0"/>
                <a:ea typeface="Roboto" panose="02000000000000000000" pitchFamily="2" charset="0"/>
              </a:rPr>
              <a:t>What does it mean for FM?</a:t>
            </a:r>
          </a:p>
        </p:txBody>
      </p:sp>
    </p:spTree>
    <p:extLst>
      <p:ext uri="{BB962C8B-B14F-4D97-AF65-F5344CB8AC3E}">
        <p14:creationId xmlns:p14="http://schemas.microsoft.com/office/powerpoint/2010/main" val="207490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anim calcmode="lin" valueType="num">
                                      <p:cBhvr>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anim calcmode="lin" valueType="num">
                                      <p:cBhvr>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anim calcmode="lin" valueType="num">
                                      <p:cBhvr>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8">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50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anim calcmode="lin" valueType="num">
                                      <p:cBhvr>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729B01B-48BB-644F-28A9-B02312DC0230}"/>
              </a:ext>
            </a:extLst>
          </p:cNvPr>
          <p:cNvPicPr>
            <a:picLocks noGrp="1" noChangeAspect="1"/>
          </p:cNvPicPr>
          <p:nvPr>
            <p:ph type="pic" sz="quarter" idx="11"/>
          </p:nvPr>
        </p:nvPicPr>
        <p:blipFill rotWithShape="1">
          <a:blip r:embed="rId2"/>
          <a:srcRect l="21880" r="21880"/>
          <a:stretch/>
        </p:blipFill>
        <p:spPr>
          <a:effectLst>
            <a:outerShdw blurRad="254000" dist="38100" dir="8100000" algn="tr" rotWithShape="0">
              <a:schemeClr val="tx1">
                <a:alpha val="21000"/>
              </a:schemeClr>
            </a:outerShdw>
          </a:effectLst>
        </p:spPr>
      </p:pic>
      <p:sp>
        <p:nvSpPr>
          <p:cNvPr id="2" name="Title 1"/>
          <p:cNvSpPr>
            <a:spLocks noGrp="1"/>
          </p:cNvSpPr>
          <p:nvPr>
            <p:ph type="title"/>
          </p:nvPr>
        </p:nvSpPr>
        <p:spPr/>
        <p:txBody>
          <a:bodyPr>
            <a:normAutofit/>
          </a:bodyPr>
          <a:lstStyle/>
          <a:p>
            <a:r>
              <a:rPr lang="en-US" sz="4400" b="1">
                <a:solidFill>
                  <a:schemeClr val="accent1"/>
                </a:solidFill>
              </a:rPr>
              <a:t>Circular</a:t>
            </a:r>
            <a:r>
              <a:rPr lang="en-US" sz="4400" b="1"/>
              <a:t> Economy</a:t>
            </a:r>
            <a:endParaRPr lang="en-US" sz="4400"/>
          </a:p>
        </p:txBody>
      </p:sp>
      <p:sp>
        <p:nvSpPr>
          <p:cNvPr id="7" name="TextBox 6"/>
          <p:cNvSpPr txBox="1"/>
          <p:nvPr/>
        </p:nvSpPr>
        <p:spPr>
          <a:xfrm>
            <a:off x="838200" y="1514446"/>
            <a:ext cx="5561514" cy="4816703"/>
          </a:xfrm>
          <a:prstGeom prst="rect">
            <a:avLst/>
          </a:prstGeom>
          <a:noFill/>
        </p:spPr>
        <p:txBody>
          <a:bodyPr wrap="square" lIns="0" rIns="0" rtlCol="0">
            <a:spAutoFit/>
          </a:bodyPr>
          <a:lstStyle/>
          <a:p>
            <a:pPr lvl="0">
              <a:spcAft>
                <a:spcPts val="1200"/>
              </a:spcAft>
              <a:defRPr/>
            </a:pPr>
            <a:r>
              <a:rPr lang="en-GB" sz="2400" b="1" dirty="0">
                <a:latin typeface="Open Sans" panose="020B0606030504020204" pitchFamily="34" charset="0"/>
                <a:ea typeface="Open Sans" panose="020B0606030504020204" pitchFamily="34" charset="0"/>
                <a:cs typeface="Open Sans" panose="020B0606030504020204" pitchFamily="34" charset="0"/>
              </a:rPr>
              <a:t>What is it?</a:t>
            </a:r>
          </a:p>
          <a:p>
            <a:pPr>
              <a:lnSpc>
                <a:spcPct val="90000"/>
              </a:lnSpc>
              <a:spcAft>
                <a:spcPts val="600"/>
              </a:spcAft>
              <a:defRPr/>
            </a:pPr>
            <a:r>
              <a:rPr lang="en-GB" sz="15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The circular economy (CE) </a:t>
            </a:r>
            <a:r>
              <a:rPr lang="en-GB" sz="1500" dirty="0">
                <a:solidFill>
                  <a:srgbClr val="1F1F1F"/>
                </a:solidFill>
                <a:latin typeface="Open Sans" panose="020B0606030504020204" pitchFamily="34" charset="0"/>
                <a:ea typeface="Open Sans" panose="020B0606030504020204" pitchFamily="34" charset="0"/>
                <a:cs typeface="Open Sans" panose="020B0606030504020204" pitchFamily="34" charset="0"/>
              </a:rPr>
              <a:t>is a way of thinking about how we use resources. It is different from the linear and reuse economies. </a:t>
            </a:r>
          </a:p>
          <a:p>
            <a:pPr marL="285750" indent="-285750">
              <a:lnSpc>
                <a:spcPct val="90000"/>
              </a:lnSpc>
              <a:spcAft>
                <a:spcPts val="600"/>
              </a:spcAft>
              <a:buSzPct val="150000"/>
              <a:buBlip>
                <a:blip r:embed="rId3"/>
              </a:buBlip>
              <a:defRPr/>
            </a:pPr>
            <a:r>
              <a:rPr lang="en-GB" sz="1500" dirty="0">
                <a:solidFill>
                  <a:srgbClr val="1F1F1F"/>
                </a:solidFill>
                <a:latin typeface="Open Sans" panose="020B0606030504020204" pitchFamily="34" charset="0"/>
                <a:ea typeface="Open Sans" panose="020B0606030504020204" pitchFamily="34" charset="0"/>
                <a:cs typeface="Open Sans" panose="020B0606030504020204" pitchFamily="34" charset="0"/>
              </a:rPr>
              <a:t>It's about finding ways to keep things in use for as long as possible, instead of throwing them away. </a:t>
            </a:r>
          </a:p>
          <a:p>
            <a:pPr marL="285750" indent="-285750">
              <a:lnSpc>
                <a:spcPct val="90000"/>
              </a:lnSpc>
              <a:spcAft>
                <a:spcPts val="600"/>
              </a:spcAft>
              <a:buSzPct val="150000"/>
              <a:buBlip>
                <a:blip r:embed="rId3"/>
              </a:buBlip>
              <a:defRPr/>
            </a:pPr>
            <a:r>
              <a:rPr lang="en-GB" sz="1500" dirty="0">
                <a:solidFill>
                  <a:prstClr val="black"/>
                </a:solidFill>
                <a:latin typeface="Open Sans" panose="020B0606030504020204" pitchFamily="34" charset="0"/>
                <a:ea typeface="Open Sans" panose="020B0606030504020204" pitchFamily="34" charset="0"/>
                <a:cs typeface="Open Sans" panose="020B0606030504020204" pitchFamily="34" charset="0"/>
              </a:rPr>
              <a:t>Ideally, </a:t>
            </a:r>
            <a:r>
              <a:rPr lang="en-GB" sz="15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there should be no discarded waste in a CE. </a:t>
            </a:r>
            <a:r>
              <a:rPr lang="en-GB" sz="1500" dirty="0">
                <a:solidFill>
                  <a:srgbClr val="1F1F1F"/>
                </a:solidFill>
                <a:latin typeface="Open Sans" panose="020B0606030504020204" pitchFamily="34" charset="0"/>
                <a:ea typeface="Open Sans" panose="020B0606030504020204" pitchFamily="34" charset="0"/>
                <a:cs typeface="Open Sans" panose="020B0606030504020204" pitchFamily="34" charset="0"/>
              </a:rPr>
              <a:t>CE can help us reduce waste, save money, and protect the environment. </a:t>
            </a:r>
          </a:p>
          <a:p>
            <a:pPr marL="285750" indent="-285750">
              <a:lnSpc>
                <a:spcPct val="90000"/>
              </a:lnSpc>
              <a:spcAft>
                <a:spcPts val="600"/>
              </a:spcAft>
              <a:buSzPct val="150000"/>
              <a:buBlip>
                <a:blip r:embed="rId3"/>
              </a:buBlip>
              <a:defRPr/>
            </a:pPr>
            <a:r>
              <a:rPr lang="en-GB" sz="1500" dirty="0">
                <a:solidFill>
                  <a:srgbClr val="1F1F1F"/>
                </a:solidFill>
                <a:latin typeface="Open Sans" panose="020B0606030504020204" pitchFamily="34" charset="0"/>
                <a:ea typeface="Open Sans" panose="020B0606030504020204" pitchFamily="34" charset="0"/>
                <a:cs typeface="Open Sans" panose="020B0606030504020204" pitchFamily="34" charset="0"/>
              </a:rPr>
              <a:t>CE is a model of production and consumption that aims to keep resources in use for as long as possible, extract the maximum value from them, recover and regenerate products and materials at the end of each service life to regenerate natural systems.</a:t>
            </a:r>
            <a:r>
              <a:rPr lang="en-GB" sz="15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200"/>
              </a:spcBef>
              <a:spcAft>
                <a:spcPts val="600"/>
              </a:spcAft>
              <a:defRPr/>
            </a:pPr>
            <a:r>
              <a:rPr lang="en-GB" sz="1500" dirty="0">
                <a:solidFill>
                  <a:srgbClr val="000000"/>
                </a:solidFill>
                <a:latin typeface="Open Sans" panose="020B0606030504020204" pitchFamily="34" charset="0"/>
                <a:ea typeface="Open Sans" panose="020B0606030504020204" pitchFamily="34" charset="0"/>
                <a:cs typeface="Open Sans" panose="020B0606030504020204" pitchFamily="34" charset="0"/>
              </a:rPr>
              <a:t>New building, product, and service designs based on CE approaches are based on the principle that waste and pollution are flaws that must be eliminated. The transition to circular thinking requires rethinking, retraining, reframing, and re-educating. </a:t>
            </a:r>
          </a:p>
        </p:txBody>
      </p:sp>
      <p:sp>
        <p:nvSpPr>
          <p:cNvPr id="13" name="Round Diagonal Corner Rectangle 12">
            <a:extLst>
              <a:ext uri="{FF2B5EF4-FFF2-40B4-BE49-F238E27FC236}">
                <a16:creationId xmlns:a16="http://schemas.microsoft.com/office/drawing/2014/main" id="{94F3CD7E-6469-F7F6-30DE-C6284676C8B0}"/>
              </a:ext>
            </a:extLst>
          </p:cNvPr>
          <p:cNvSpPr/>
          <p:nvPr/>
        </p:nvSpPr>
        <p:spPr>
          <a:xfrm>
            <a:off x="6811107" y="4607169"/>
            <a:ext cx="5561515" cy="2250832"/>
          </a:xfrm>
          <a:prstGeom prst="round2DiagRect">
            <a:avLst/>
          </a:prstGeom>
          <a:gradFill flip="none" rotWithShape="1">
            <a:gsLst>
              <a:gs pos="0">
                <a:schemeClr val="accent2"/>
              </a:gs>
              <a:gs pos="99000">
                <a:schemeClr val="tx1"/>
              </a:gs>
            </a:gsLst>
            <a:lin ang="0" scaled="1"/>
            <a:tileRect/>
          </a:gradFill>
          <a:ln>
            <a:noFill/>
          </a:ln>
          <a:effectLst>
            <a:outerShdw blurRad="254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1A9B155-9752-5828-D37F-561763C1F4B5}"/>
              </a:ext>
            </a:extLst>
          </p:cNvPr>
          <p:cNvSpPr txBox="1"/>
          <p:nvPr/>
        </p:nvSpPr>
        <p:spPr>
          <a:xfrm>
            <a:off x="7074640" y="4763089"/>
            <a:ext cx="5117360" cy="1938992"/>
          </a:xfrm>
          <a:prstGeom prst="rect">
            <a:avLst/>
          </a:prstGeom>
          <a:noFill/>
        </p:spPr>
        <p:txBody>
          <a:bodyPr wrap="square" rtlCol="0">
            <a:spAutoFit/>
          </a:bodyPr>
          <a:lstStyle/>
          <a:p>
            <a:r>
              <a:rPr lang="en-GB" sz="2000" b="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In practice, facility managers will:</a:t>
            </a:r>
          </a:p>
          <a:p>
            <a:pPr marL="342900" indent="-342900">
              <a:buBlip>
                <a:blip r:embed="rId3"/>
              </a:buBlip>
            </a:pPr>
            <a:r>
              <a:rPr lang="en-GB" sz="200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reuse and recycle materials, </a:t>
            </a:r>
          </a:p>
          <a:p>
            <a:pPr marL="342900" indent="-342900">
              <a:buBlip>
                <a:blip r:embed="rId3"/>
              </a:buBlip>
            </a:pPr>
            <a:r>
              <a:rPr lang="en-GB" sz="200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use sustainable products, </a:t>
            </a:r>
          </a:p>
          <a:p>
            <a:pPr marL="342900" indent="-342900">
              <a:buBlip>
                <a:blip r:embed="rId3"/>
              </a:buBlip>
            </a:pPr>
            <a:r>
              <a:rPr lang="en-GB" sz="200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operate and retrofit buildings to be more efficient, and </a:t>
            </a:r>
          </a:p>
          <a:p>
            <a:pPr marL="342900" indent="-342900">
              <a:buBlip>
                <a:blip r:embed="rId3"/>
              </a:buBlip>
            </a:pPr>
            <a:r>
              <a:rPr lang="en-GB" sz="200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repair and reuse equipment.</a:t>
            </a:r>
            <a:endParaRPr lang="en-US">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972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anim calcmode="lin" valueType="num">
                                      <p:cBhvr>
                                        <p:cTn id="2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50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anim calcmode="lin" valueType="num">
                                      <p:cBhvr>
                                        <p:cTn id="3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75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1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3" grpId="0" animBg="1"/>
      <p:bldP spid="14" grpId="0"/>
    </p:bldLst>
  </p:timing>
</p:sld>
</file>

<file path=ppt/theme/theme1.xml><?xml version="1.0" encoding="utf-8"?>
<a:theme xmlns:a="http://schemas.openxmlformats.org/drawingml/2006/main" name="IFMA Master - Basic">
  <a:themeElements>
    <a:clrScheme name="IFMA Basic">
      <a:dk1>
        <a:srgbClr val="0E3345"/>
      </a:dk1>
      <a:lt1>
        <a:srgbClr val="FFFFFF"/>
      </a:lt1>
      <a:dk2>
        <a:srgbClr val="584F4D"/>
      </a:dk2>
      <a:lt2>
        <a:srgbClr val="E7F0F5"/>
      </a:lt2>
      <a:accent1>
        <a:srgbClr val="4F8FB0"/>
      </a:accent1>
      <a:accent2>
        <a:srgbClr val="559ABD"/>
      </a:accent2>
      <a:accent3>
        <a:srgbClr val="447B96"/>
      </a:accent3>
      <a:accent4>
        <a:srgbClr val="325C70"/>
      </a:accent4>
      <a:accent5>
        <a:srgbClr val="FF4546"/>
      </a:accent5>
      <a:accent6>
        <a:srgbClr val="FCB149"/>
      </a:accent6>
      <a:hlink>
        <a:srgbClr val="2A99D1"/>
      </a:hlink>
      <a:folHlink>
        <a:srgbClr val="BF343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TotalTime>
  <Words>2561</Words>
  <Application>Microsoft Macintosh PowerPoint</Application>
  <PresentationFormat>Widescreen</PresentationFormat>
  <Paragraphs>217</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Courier New</vt:lpstr>
      <vt:lpstr>Open Sans</vt:lpstr>
      <vt:lpstr>Open Sans Light</vt:lpstr>
      <vt:lpstr>Roboto</vt:lpstr>
      <vt:lpstr>Roboto Light</vt:lpstr>
      <vt:lpstr>IFMA Master - Basic</vt:lpstr>
      <vt:lpstr>IFMA’s Strategic Themes</vt:lpstr>
      <vt:lpstr>PowerPoint Presentation</vt:lpstr>
      <vt:lpstr>Evolution is never finished </vt:lpstr>
      <vt:lpstr>Emerging Topics Transformational Issues</vt:lpstr>
      <vt:lpstr>PropTech</vt:lpstr>
      <vt:lpstr>PropTech</vt:lpstr>
      <vt:lpstr>ESG Reporting</vt:lpstr>
      <vt:lpstr>ESG Reporting</vt:lpstr>
      <vt:lpstr>Circular Economy</vt:lpstr>
      <vt:lpstr>Circular Economy</vt:lpstr>
      <vt:lpstr>Climate Change</vt:lpstr>
      <vt:lpstr>Climate Change</vt:lpstr>
      <vt:lpstr>Wellness &amp; Wellbeing</vt:lpstr>
      <vt:lpstr>Wellness &amp; Wellbeing</vt:lpstr>
      <vt:lpstr>What’s Next – Upcoming Activities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Grant</dc:creator>
  <cp:lastModifiedBy>Ashley Tucker</cp:lastModifiedBy>
  <cp:revision>3</cp:revision>
  <dcterms:created xsi:type="dcterms:W3CDTF">2021-05-11T16:49:36Z</dcterms:created>
  <dcterms:modified xsi:type="dcterms:W3CDTF">2023-09-11T15:17:09Z</dcterms:modified>
</cp:coreProperties>
</file>