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8953500" cy="7505700"/>
  <p:notesSz cx="6858000" cy="9144000"/>
  <p:embeddedFontLst>
    <p:embeddedFont>
      <p:font typeface="Roboto Condensed" charset="1" panose="02000000000000000000"/>
      <p:regular r:id="rId12"/>
    </p:embeddedFont>
    <p:embeddedFont>
      <p:font typeface="Roboto Condensed Bold" charset="1" panose="02000000000000000000"/>
      <p:regular r:id="rId13"/>
    </p:embeddedFont>
    <p:embeddedFont>
      <p:font typeface="Open Sans 1" charset="1" panose="020B0606030504020204"/>
      <p:regular r:id="rId14"/>
    </p:embeddedFont>
    <p:embeddedFont>
      <p:font typeface="Roboto" charset="1" panose="02000000000000000000"/>
      <p:regular r:id="rId15"/>
    </p:embeddedFont>
    <p:embeddedFont>
      <p:font typeface="Open Sans 2" charset="1" panose="00000000000000000000"/>
      <p:regular r:id="rId16"/>
    </p:embeddedFont>
    <p:embeddedFont>
      <p:font typeface="Roboto Bold" charset="1" panose="02000000000000000000"/>
      <p:regular r:id="rId17"/>
    </p:embeddedFont>
    <p:embeddedFont>
      <p:font typeface="Open Sans 1 Bold" charset="1" panose="020B0806030504020204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1153" y="602736"/>
            <a:ext cx="9095806" cy="1758229"/>
            <a:chOff x="0" y="0"/>
            <a:chExt cx="2791032" cy="53950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91032" cy="539509"/>
            </a:xfrm>
            <a:custGeom>
              <a:avLst/>
              <a:gdLst/>
              <a:ahLst/>
              <a:cxnLst/>
              <a:rect r="r" b="b" t="t" l="l"/>
              <a:pathLst>
                <a:path h="539509" w="2791032">
                  <a:moveTo>
                    <a:pt x="0" y="0"/>
                  </a:moveTo>
                  <a:lnTo>
                    <a:pt x="2791032" y="0"/>
                  </a:lnTo>
                  <a:lnTo>
                    <a:pt x="2791032" y="539509"/>
                  </a:lnTo>
                  <a:lnTo>
                    <a:pt x="0" y="5395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791032" cy="577609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04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7618" y="-674"/>
            <a:ext cx="8984649" cy="603410"/>
            <a:chOff x="0" y="0"/>
            <a:chExt cx="2756924" cy="18515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56924" cy="185155"/>
            </a:xfrm>
            <a:custGeom>
              <a:avLst/>
              <a:gdLst/>
              <a:ahLst/>
              <a:cxnLst/>
              <a:rect r="r" b="b" t="t" l="l"/>
              <a:pathLst>
                <a:path h="185155" w="2756924">
                  <a:moveTo>
                    <a:pt x="0" y="0"/>
                  </a:moveTo>
                  <a:lnTo>
                    <a:pt x="2756924" y="0"/>
                  </a:lnTo>
                  <a:lnTo>
                    <a:pt x="2756924" y="185155"/>
                  </a:lnTo>
                  <a:lnTo>
                    <a:pt x="0" y="185155"/>
                  </a:lnTo>
                  <a:close/>
                </a:path>
              </a:pathLst>
            </a:custGeom>
            <a:solidFill>
              <a:srgbClr val="FAF2E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2756924" cy="232780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255"/>
                </a:lnSpc>
              </a:pPr>
              <a:r>
                <a:rPr lang="en-US" sz="1611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LOGO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2360964"/>
            <a:ext cx="8967031" cy="603410"/>
            <a:chOff x="0" y="0"/>
            <a:chExt cx="2751517" cy="18515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751518" cy="185155"/>
            </a:xfrm>
            <a:custGeom>
              <a:avLst/>
              <a:gdLst/>
              <a:ahLst/>
              <a:cxnLst/>
              <a:rect r="r" b="b" t="t" l="l"/>
              <a:pathLst>
                <a:path h="185155" w="2751518">
                  <a:moveTo>
                    <a:pt x="0" y="0"/>
                  </a:moveTo>
                  <a:lnTo>
                    <a:pt x="2751518" y="0"/>
                  </a:lnTo>
                  <a:lnTo>
                    <a:pt x="2751518" y="185155"/>
                  </a:lnTo>
                  <a:lnTo>
                    <a:pt x="0" y="185155"/>
                  </a:lnTo>
                  <a:close/>
                </a:path>
              </a:pathLst>
            </a:custGeom>
            <a:solidFill>
              <a:srgbClr val="FAF2E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2751517" cy="232780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255"/>
                </a:lnSpc>
              </a:pPr>
              <a:r>
                <a:rPr lang="en-US" sz="1611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COLORS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-84080" y="5067379"/>
            <a:ext cx="9095806" cy="603410"/>
            <a:chOff x="0" y="0"/>
            <a:chExt cx="2791032" cy="18515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791032" cy="185155"/>
            </a:xfrm>
            <a:custGeom>
              <a:avLst/>
              <a:gdLst/>
              <a:ahLst/>
              <a:cxnLst/>
              <a:rect r="r" b="b" t="t" l="l"/>
              <a:pathLst>
                <a:path h="185155" w="2791032">
                  <a:moveTo>
                    <a:pt x="0" y="0"/>
                  </a:moveTo>
                  <a:lnTo>
                    <a:pt x="2791032" y="0"/>
                  </a:lnTo>
                  <a:lnTo>
                    <a:pt x="2791032" y="185155"/>
                  </a:lnTo>
                  <a:lnTo>
                    <a:pt x="0" y="185155"/>
                  </a:lnTo>
                  <a:close/>
                </a:path>
              </a:pathLst>
            </a:custGeom>
            <a:solidFill>
              <a:srgbClr val="FAF2E9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2791032" cy="232780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255"/>
                </a:lnSpc>
              </a:pPr>
              <a:r>
                <a:rPr lang="en-US" sz="1611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FONTS</a:t>
              </a:r>
            </a:p>
          </p:txBody>
        </p:sp>
      </p:grpSp>
      <p:sp>
        <p:nvSpPr>
          <p:cNvPr name="AutoShape 14" id="14"/>
          <p:cNvSpPr/>
          <p:nvPr/>
        </p:nvSpPr>
        <p:spPr>
          <a:xfrm>
            <a:off x="-17618" y="2969137"/>
            <a:ext cx="8971118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5" id="15"/>
          <p:cNvGrpSpPr/>
          <p:nvPr/>
        </p:nvGrpSpPr>
        <p:grpSpPr>
          <a:xfrm rot="0">
            <a:off x="2178061" y="3432132"/>
            <a:ext cx="1016075" cy="1016075"/>
            <a:chOff x="0" y="0"/>
            <a:chExt cx="361586" cy="36158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61586" cy="361586"/>
            </a:xfrm>
            <a:custGeom>
              <a:avLst/>
              <a:gdLst/>
              <a:ahLst/>
              <a:cxnLst/>
              <a:rect r="r" b="b" t="t" l="l"/>
              <a:pathLst>
                <a:path h="361586" w="361586">
                  <a:moveTo>
                    <a:pt x="0" y="0"/>
                  </a:moveTo>
                  <a:lnTo>
                    <a:pt x="361586" y="0"/>
                  </a:lnTo>
                  <a:lnTo>
                    <a:pt x="361586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2086B9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47625"/>
              <a:ext cx="361586" cy="409211"/>
            </a:xfrm>
            <a:prstGeom prst="rect">
              <a:avLst/>
            </a:prstGeom>
          </p:spPr>
          <p:txBody>
            <a:bodyPr anchor="ctr" rtlCol="false" tIns="37594" lIns="37594" bIns="37594" rIns="37594"/>
            <a:lstStyle/>
            <a:p>
              <a:pPr algn="ctr">
                <a:lnSpc>
                  <a:spcPts val="1968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5546012" y="3431041"/>
            <a:ext cx="1014041" cy="1016075"/>
            <a:chOff x="0" y="0"/>
            <a:chExt cx="360862" cy="36158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60862" cy="361586"/>
            </a:xfrm>
            <a:custGeom>
              <a:avLst/>
              <a:gdLst/>
              <a:ahLst/>
              <a:cxnLst/>
              <a:rect r="r" b="b" t="t" l="l"/>
              <a:pathLst>
                <a:path h="361586" w="360862">
                  <a:moveTo>
                    <a:pt x="0" y="0"/>
                  </a:moveTo>
                  <a:lnTo>
                    <a:pt x="360862" y="0"/>
                  </a:lnTo>
                  <a:lnTo>
                    <a:pt x="360862" y="361586"/>
                  </a:lnTo>
                  <a:lnTo>
                    <a:pt x="0" y="361586"/>
                  </a:lnTo>
                  <a:close/>
                </a:path>
              </a:pathLst>
            </a:custGeom>
            <a:gradFill rotWithShape="true">
              <a:gsLst>
                <a:gs pos="0">
                  <a:srgbClr val="FE5E42">
                    <a:alpha val="100000"/>
                  </a:srgbClr>
                </a:gs>
                <a:gs pos="100000">
                  <a:srgbClr val="FC983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47625"/>
              <a:ext cx="360862" cy="409211"/>
            </a:xfrm>
            <a:prstGeom prst="rect">
              <a:avLst/>
            </a:prstGeom>
          </p:spPr>
          <p:txBody>
            <a:bodyPr anchor="ctr" rtlCol="false" tIns="37594" lIns="37594" bIns="37594" rIns="37594"/>
            <a:lstStyle/>
            <a:p>
              <a:pPr algn="ctr">
                <a:lnSpc>
                  <a:spcPts val="1968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495236" y="3431041"/>
            <a:ext cx="1016075" cy="1016075"/>
            <a:chOff x="0" y="0"/>
            <a:chExt cx="361586" cy="36158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361586" cy="361586"/>
            </a:xfrm>
            <a:custGeom>
              <a:avLst/>
              <a:gdLst/>
              <a:ahLst/>
              <a:cxnLst/>
              <a:rect r="r" b="b" t="t" l="l"/>
              <a:pathLst>
                <a:path h="361586" w="361586">
                  <a:moveTo>
                    <a:pt x="0" y="0"/>
                  </a:moveTo>
                  <a:lnTo>
                    <a:pt x="361586" y="0"/>
                  </a:lnTo>
                  <a:lnTo>
                    <a:pt x="361586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0C3354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47625"/>
              <a:ext cx="361586" cy="409211"/>
            </a:xfrm>
            <a:prstGeom prst="rect">
              <a:avLst/>
            </a:prstGeom>
          </p:spPr>
          <p:txBody>
            <a:bodyPr anchor="ctr" rtlCol="false" tIns="37594" lIns="37594" bIns="37594" rIns="37594"/>
            <a:lstStyle/>
            <a:p>
              <a:pPr algn="ctr">
                <a:lnSpc>
                  <a:spcPts val="1968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7226803" y="3431041"/>
            <a:ext cx="1014041" cy="1016075"/>
            <a:chOff x="0" y="0"/>
            <a:chExt cx="360862" cy="361586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60862" cy="361586"/>
            </a:xfrm>
            <a:custGeom>
              <a:avLst/>
              <a:gdLst/>
              <a:ahLst/>
              <a:cxnLst/>
              <a:rect r="r" b="b" t="t" l="l"/>
              <a:pathLst>
                <a:path h="361586" w="360862">
                  <a:moveTo>
                    <a:pt x="0" y="0"/>
                  </a:moveTo>
                  <a:lnTo>
                    <a:pt x="360862" y="0"/>
                  </a:lnTo>
                  <a:lnTo>
                    <a:pt x="360862" y="361586"/>
                  </a:lnTo>
                  <a:lnTo>
                    <a:pt x="0" y="361586"/>
                  </a:lnTo>
                  <a:close/>
                </a:path>
              </a:pathLst>
            </a:custGeom>
            <a:gradFill rotWithShape="true">
              <a:gsLst>
                <a:gs pos="0">
                  <a:srgbClr val="0C3354">
                    <a:alpha val="100000"/>
                  </a:srgbClr>
                </a:gs>
                <a:gs pos="100000">
                  <a:srgbClr val="2086B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47625"/>
              <a:ext cx="360862" cy="409211"/>
            </a:xfrm>
            <a:prstGeom prst="rect">
              <a:avLst/>
            </a:prstGeom>
          </p:spPr>
          <p:txBody>
            <a:bodyPr anchor="ctr" rtlCol="false" tIns="37594" lIns="37594" bIns="37594" rIns="37594"/>
            <a:lstStyle/>
            <a:p>
              <a:pPr algn="ctr">
                <a:lnSpc>
                  <a:spcPts val="1968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3860886" y="3432132"/>
            <a:ext cx="1016075" cy="1016075"/>
            <a:chOff x="0" y="0"/>
            <a:chExt cx="361586" cy="361586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361586" cy="361586"/>
            </a:xfrm>
            <a:custGeom>
              <a:avLst/>
              <a:gdLst/>
              <a:ahLst/>
              <a:cxnLst/>
              <a:rect r="r" b="b" t="t" l="l"/>
              <a:pathLst>
                <a:path h="361586" w="361586">
                  <a:moveTo>
                    <a:pt x="0" y="0"/>
                  </a:moveTo>
                  <a:lnTo>
                    <a:pt x="361586" y="0"/>
                  </a:lnTo>
                  <a:lnTo>
                    <a:pt x="361586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FD7E3E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47625"/>
              <a:ext cx="361586" cy="409211"/>
            </a:xfrm>
            <a:prstGeom prst="rect">
              <a:avLst/>
            </a:prstGeom>
          </p:spPr>
          <p:txBody>
            <a:bodyPr anchor="ctr" rtlCol="false" tIns="37594" lIns="37594" bIns="37594" rIns="37594"/>
            <a:lstStyle/>
            <a:p>
              <a:pPr algn="ctr">
                <a:lnSpc>
                  <a:spcPts val="1968"/>
                </a:lnSpc>
              </a:pPr>
            </a:p>
          </p:txBody>
        </p:sp>
      </p:grpSp>
      <p:sp>
        <p:nvSpPr>
          <p:cNvPr name="Freeform 30" id="30"/>
          <p:cNvSpPr/>
          <p:nvPr/>
        </p:nvSpPr>
        <p:spPr>
          <a:xfrm flipH="false" flipV="false" rot="0">
            <a:off x="750570" y="925965"/>
            <a:ext cx="1843864" cy="1111149"/>
          </a:xfrm>
          <a:custGeom>
            <a:avLst/>
            <a:gdLst/>
            <a:ahLst/>
            <a:cxnLst/>
            <a:rect r="r" b="b" t="t" l="l"/>
            <a:pathLst>
              <a:path h="1111149" w="1843864">
                <a:moveTo>
                  <a:pt x="0" y="0"/>
                </a:moveTo>
                <a:lnTo>
                  <a:pt x="1843864" y="0"/>
                </a:lnTo>
                <a:lnTo>
                  <a:pt x="1843864" y="1111149"/>
                </a:lnTo>
                <a:lnTo>
                  <a:pt x="0" y="11111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3522417" y="1237304"/>
            <a:ext cx="2121529" cy="504535"/>
          </a:xfrm>
          <a:custGeom>
            <a:avLst/>
            <a:gdLst/>
            <a:ahLst/>
            <a:cxnLst/>
            <a:rect r="r" b="b" t="t" l="l"/>
            <a:pathLst>
              <a:path h="504535" w="2121529">
                <a:moveTo>
                  <a:pt x="0" y="0"/>
                </a:moveTo>
                <a:lnTo>
                  <a:pt x="2121529" y="0"/>
                </a:lnTo>
                <a:lnTo>
                  <a:pt x="2121529" y="504535"/>
                </a:lnTo>
                <a:lnTo>
                  <a:pt x="0" y="5045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6315257" y="985697"/>
            <a:ext cx="1925586" cy="1156193"/>
          </a:xfrm>
          <a:custGeom>
            <a:avLst/>
            <a:gdLst/>
            <a:ahLst/>
            <a:cxnLst/>
            <a:rect r="r" b="b" t="t" l="l"/>
            <a:pathLst>
              <a:path h="1156193" w="1925586">
                <a:moveTo>
                  <a:pt x="0" y="0"/>
                </a:moveTo>
                <a:lnTo>
                  <a:pt x="1925586" y="0"/>
                </a:lnTo>
                <a:lnTo>
                  <a:pt x="1925586" y="1156192"/>
                </a:lnTo>
                <a:lnTo>
                  <a:pt x="0" y="11561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33" id="33"/>
          <p:cNvSpPr txBox="true"/>
          <p:nvPr/>
        </p:nvSpPr>
        <p:spPr>
          <a:xfrm rot="0">
            <a:off x="865337" y="7401840"/>
            <a:ext cx="1513428" cy="622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6"/>
              </a:lnSpc>
            </a:pPr>
            <a:r>
              <a:rPr lang="en-US" sz="3604" b="true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Heading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649469" y="4547638"/>
            <a:ext cx="635329" cy="199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93"/>
              </a:lnSpc>
            </a:pPr>
            <a:r>
              <a:rPr lang="en-US" sz="120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#0C3354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367113" y="4567257"/>
            <a:ext cx="637972" cy="199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93"/>
              </a:lnSpc>
            </a:pPr>
            <a:r>
              <a:rPr lang="en-US" sz="120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#2086B9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4081918" y="4567257"/>
            <a:ext cx="637091" cy="199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93"/>
              </a:lnSpc>
            </a:pPr>
            <a:r>
              <a:rPr lang="en-US" sz="120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#FD7E3E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5360054" y="4532272"/>
            <a:ext cx="1385956" cy="4112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93"/>
              </a:lnSpc>
            </a:pPr>
            <a:r>
              <a:rPr lang="en-US" sz="120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Gradient: #FD7E3E and #FCAA39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279474" y="6139281"/>
            <a:ext cx="1542139" cy="632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42"/>
              </a:lnSpc>
            </a:pPr>
            <a:r>
              <a:rPr lang="en-US" sz="3673" b="true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Heading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3235145" y="6223694"/>
            <a:ext cx="2288217" cy="500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8"/>
              </a:lnSpc>
            </a:pPr>
            <a:r>
              <a:rPr lang="en-US" sz="2798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Subheading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5523363" y="6400238"/>
            <a:ext cx="2288217" cy="234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Body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459979" y="6743367"/>
            <a:ext cx="1181129" cy="189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1"/>
              </a:lnSpc>
            </a:pPr>
            <a:r>
              <a:rPr lang="en-US" sz="1065" b="true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Roboto Condensed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3235145" y="6731947"/>
            <a:ext cx="2288217" cy="184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3"/>
              </a:lnSpc>
            </a:pPr>
            <a:r>
              <a:rPr lang="en-US" sz="106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Roboto Condensed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5551937" y="6732506"/>
            <a:ext cx="2288217" cy="1656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3"/>
              </a:lnSpc>
            </a:pPr>
            <a:r>
              <a:rPr lang="en-US" sz="1066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Open Sans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7040845" y="4547638"/>
            <a:ext cx="1385956" cy="4112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93"/>
              </a:lnSpc>
            </a:pPr>
            <a:r>
              <a:rPr lang="en-US" sz="120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Gradient: #0C3354 and #2086B9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334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087483" y="-806725"/>
            <a:ext cx="14312296" cy="11997967"/>
          </a:xfrm>
          <a:custGeom>
            <a:avLst/>
            <a:gdLst/>
            <a:ahLst/>
            <a:cxnLst/>
            <a:rect r="r" b="b" t="t" l="l"/>
            <a:pathLst>
              <a:path h="11997967" w="14312296">
                <a:moveTo>
                  <a:pt x="0" y="0"/>
                </a:moveTo>
                <a:lnTo>
                  <a:pt x="14312296" y="0"/>
                </a:lnTo>
                <a:lnTo>
                  <a:pt x="14312296" y="11997967"/>
                </a:lnTo>
                <a:lnTo>
                  <a:pt x="0" y="119979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l="0" t="-157099" r="0" b="-15709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273938" y="632714"/>
            <a:ext cx="3227432" cy="3227432"/>
            <a:chOff x="0" y="0"/>
            <a:chExt cx="4303242" cy="4303242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4303242" cy="4303242"/>
              <a:chOff x="0" y="0"/>
              <a:chExt cx="812800" cy="81280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51"/>
                  </a:lnSpc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0">
              <a:off x="135258" y="135258"/>
              <a:ext cx="4032726" cy="4032726"/>
              <a:chOff x="0" y="0"/>
              <a:chExt cx="812800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</p:sp>
        </p:grpSp>
      </p:grpSp>
      <p:sp>
        <p:nvSpPr>
          <p:cNvPr name="AutoShape 9" id="9"/>
          <p:cNvSpPr/>
          <p:nvPr/>
        </p:nvSpPr>
        <p:spPr>
          <a:xfrm>
            <a:off x="781071" y="1631647"/>
            <a:ext cx="3836212" cy="0"/>
          </a:xfrm>
          <a:prstGeom prst="line">
            <a:avLst/>
          </a:prstGeom>
          <a:ln cap="flat" w="19050">
            <a:solidFill>
              <a:srgbClr val="FC843D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0" id="10"/>
          <p:cNvGrpSpPr/>
          <p:nvPr/>
        </p:nvGrpSpPr>
        <p:grpSpPr>
          <a:xfrm rot="0">
            <a:off x="-349160" y="5514654"/>
            <a:ext cx="9389045" cy="2480952"/>
            <a:chOff x="0" y="0"/>
            <a:chExt cx="3389165" cy="89555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389165" cy="895550"/>
            </a:xfrm>
            <a:custGeom>
              <a:avLst/>
              <a:gdLst/>
              <a:ahLst/>
              <a:cxnLst/>
              <a:rect r="r" b="b" t="t" l="l"/>
              <a:pathLst>
                <a:path h="895550" w="3389165">
                  <a:moveTo>
                    <a:pt x="0" y="0"/>
                  </a:moveTo>
                  <a:lnTo>
                    <a:pt x="3389165" y="0"/>
                  </a:lnTo>
                  <a:lnTo>
                    <a:pt x="3389165" y="895550"/>
                  </a:lnTo>
                  <a:lnTo>
                    <a:pt x="0" y="8955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0"/>
              <a:ext cx="3389165" cy="895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94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6230526" y="5752040"/>
            <a:ext cx="1843864" cy="1111149"/>
          </a:xfrm>
          <a:custGeom>
            <a:avLst/>
            <a:gdLst/>
            <a:ahLst/>
            <a:cxnLst/>
            <a:rect r="r" b="b" t="t" l="l"/>
            <a:pathLst>
              <a:path h="1111149" w="1843864">
                <a:moveTo>
                  <a:pt x="0" y="0"/>
                </a:moveTo>
                <a:lnTo>
                  <a:pt x="1843864" y="0"/>
                </a:lnTo>
                <a:lnTo>
                  <a:pt x="1843864" y="1111150"/>
                </a:lnTo>
                <a:lnTo>
                  <a:pt x="0" y="11111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750570" y="883280"/>
            <a:ext cx="3757689" cy="6972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66"/>
              </a:lnSpc>
            </a:pPr>
            <a:r>
              <a:rPr lang="en-US" sz="4047" b="true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Session Topic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50570" y="1726897"/>
            <a:ext cx="3897213" cy="2807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80"/>
              </a:lnSpc>
            </a:pPr>
            <a:r>
              <a:rPr lang="en-US" sz="1771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It is a long-established fact that a reader will be distracted by the readable content of a page when looking at its layout. The point of using Lorem Ipsum is that it has a more-or-less normal distribution of letters, as opposed to using 'Content here, content here', making it look like readable English.​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700918" y="4054583"/>
            <a:ext cx="2373472" cy="291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35"/>
              </a:lnSpc>
            </a:pPr>
            <a:r>
              <a:rPr lang="en-US" sz="1923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Speaker Name, Title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352803" y="4386365"/>
            <a:ext cx="3069702" cy="2009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57"/>
              </a:lnSpc>
            </a:pPr>
            <a:r>
              <a:rPr lang="en-US" sz="14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Position, Organization Name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81071" y="629502"/>
            <a:ext cx="1948606" cy="297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77"/>
              </a:lnSpc>
            </a:pPr>
            <a:r>
              <a:rPr lang="en-US" b="true" sz="1769" spc="88">
                <a:solidFill>
                  <a:srgbClr val="FC843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I’M SPEAKING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-662477" y="5987162"/>
            <a:ext cx="7122699" cy="564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74"/>
              </a:lnSpc>
            </a:pPr>
            <a:r>
              <a:rPr lang="en-US" b="true" sz="3267">
                <a:solidFill>
                  <a:srgbClr val="FE5E42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APRIL 29 - MAY 1, 2025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-662477" y="6491985"/>
            <a:ext cx="7122699" cy="522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94"/>
              </a:lnSpc>
            </a:pPr>
            <a:r>
              <a:rPr lang="en-US" sz="3067" b="true">
                <a:solidFill>
                  <a:srgbClr val="FC983B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Austin, Texas, USA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265030" y="6995094"/>
            <a:ext cx="3774856" cy="18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0"/>
              </a:lnSpc>
            </a:pPr>
            <a:r>
              <a:rPr lang="en-US" b="true" sz="1078">
                <a:solidFill>
                  <a:srgbClr val="584F4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FACILITYFUSION.IFMA.ORG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334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087483" y="-806725"/>
            <a:ext cx="14312296" cy="11997967"/>
          </a:xfrm>
          <a:custGeom>
            <a:avLst/>
            <a:gdLst/>
            <a:ahLst/>
            <a:cxnLst/>
            <a:rect r="r" b="b" t="t" l="l"/>
            <a:pathLst>
              <a:path h="11997967" w="14312296">
                <a:moveTo>
                  <a:pt x="0" y="0"/>
                </a:moveTo>
                <a:lnTo>
                  <a:pt x="14312296" y="0"/>
                </a:lnTo>
                <a:lnTo>
                  <a:pt x="14312296" y="11997967"/>
                </a:lnTo>
                <a:lnTo>
                  <a:pt x="0" y="119979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l="0" t="-157099" r="0" b="-15709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199049" y="469698"/>
            <a:ext cx="2298911" cy="2816903"/>
            <a:chOff x="0" y="0"/>
            <a:chExt cx="3065215" cy="3755871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3065215" cy="3065215"/>
              <a:chOff x="0" y="0"/>
              <a:chExt cx="812800" cy="81280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51"/>
                  </a:lnSpc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0">
              <a:off x="96345" y="96345"/>
              <a:ext cx="2872526" cy="2872526"/>
              <a:chOff x="0" y="0"/>
              <a:chExt cx="812800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</p:sp>
        </p:grpSp>
        <p:sp>
          <p:nvSpPr>
            <p:cNvPr name="TextBox 9" id="9"/>
            <p:cNvSpPr txBox="true"/>
            <p:nvPr/>
          </p:nvSpPr>
          <p:spPr>
            <a:xfrm rot="0">
              <a:off x="405519" y="3249880"/>
              <a:ext cx="2254177" cy="2766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21"/>
                </a:lnSpc>
              </a:pPr>
              <a:r>
                <a:rPr lang="en-US" sz="1370" b="true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Speaker Name, Title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74901" y="3555940"/>
              <a:ext cx="2915413" cy="1999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09"/>
                </a:lnSpc>
              </a:pPr>
              <a:r>
                <a:rPr lang="en-US" sz="9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Position, Organization Name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555167" y="1205286"/>
            <a:ext cx="3423097" cy="608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4"/>
              </a:lnSpc>
            </a:pPr>
            <a:r>
              <a:rPr lang="en-US" sz="3431" b="true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Session Topic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55167" y="2107582"/>
            <a:ext cx="3423097" cy="2560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59"/>
              </a:lnSpc>
            </a:pPr>
            <a:r>
              <a:rPr lang="en-US" sz="1613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It is a long-established fact that a reader will be distracted by the readable content of a page when looking at its layout. The point of using Lorem Ipsum is that it has a more-or-less normal distribution of letters, as opposed to using 'Content here, content here', making it look like readable English.​</a:t>
            </a:r>
          </a:p>
        </p:txBody>
      </p:sp>
      <p:sp>
        <p:nvSpPr>
          <p:cNvPr name="AutoShape 13" id="13"/>
          <p:cNvSpPr/>
          <p:nvPr/>
        </p:nvSpPr>
        <p:spPr>
          <a:xfrm flipV="true">
            <a:off x="582952" y="1975376"/>
            <a:ext cx="3395312" cy="0"/>
          </a:xfrm>
          <a:prstGeom prst="line">
            <a:avLst/>
          </a:prstGeom>
          <a:ln cap="flat" w="19050">
            <a:solidFill>
              <a:srgbClr val="FC983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4" id="14"/>
          <p:cNvSpPr txBox="true"/>
          <p:nvPr/>
        </p:nvSpPr>
        <p:spPr>
          <a:xfrm rot="0">
            <a:off x="582952" y="899093"/>
            <a:ext cx="1948606" cy="297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77"/>
              </a:lnSpc>
            </a:pPr>
            <a:r>
              <a:rPr lang="en-US" b="true" sz="1769" spc="88">
                <a:solidFill>
                  <a:srgbClr val="FC983B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I’M SPEAKING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6387744" y="1843317"/>
            <a:ext cx="2298911" cy="2816903"/>
            <a:chOff x="0" y="0"/>
            <a:chExt cx="3065215" cy="3755871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0"/>
              <a:ext cx="3065215" cy="3065215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51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96345" y="96345"/>
              <a:ext cx="2872526" cy="2872526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</p:sp>
        </p:grpSp>
        <p:sp>
          <p:nvSpPr>
            <p:cNvPr name="TextBox 21" id="21"/>
            <p:cNvSpPr txBox="true"/>
            <p:nvPr/>
          </p:nvSpPr>
          <p:spPr>
            <a:xfrm rot="0">
              <a:off x="405519" y="3249880"/>
              <a:ext cx="2254177" cy="2766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21"/>
                </a:lnSpc>
              </a:pPr>
              <a:r>
                <a:rPr lang="en-US" sz="1370" b="true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Speaker Name, Title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74901" y="3555940"/>
              <a:ext cx="2915413" cy="1999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09"/>
                </a:lnSpc>
              </a:pPr>
              <a:r>
                <a:rPr lang="en-US" sz="9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Position, Organization Name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-349160" y="5514654"/>
            <a:ext cx="9389045" cy="2480952"/>
            <a:chOff x="0" y="0"/>
            <a:chExt cx="3389165" cy="89555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3389165" cy="895550"/>
            </a:xfrm>
            <a:custGeom>
              <a:avLst/>
              <a:gdLst/>
              <a:ahLst/>
              <a:cxnLst/>
              <a:rect r="r" b="b" t="t" l="l"/>
              <a:pathLst>
                <a:path h="895550" w="3389165">
                  <a:moveTo>
                    <a:pt x="0" y="0"/>
                  </a:moveTo>
                  <a:lnTo>
                    <a:pt x="3389165" y="0"/>
                  </a:lnTo>
                  <a:lnTo>
                    <a:pt x="3389165" y="895550"/>
                  </a:lnTo>
                  <a:lnTo>
                    <a:pt x="0" y="8955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0"/>
              <a:ext cx="3389165" cy="895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94"/>
                </a:lnSpc>
              </a:pPr>
            </a:p>
          </p:txBody>
        </p:sp>
      </p:grpSp>
      <p:sp>
        <p:nvSpPr>
          <p:cNvPr name="Freeform 26" id="26"/>
          <p:cNvSpPr/>
          <p:nvPr/>
        </p:nvSpPr>
        <p:spPr>
          <a:xfrm flipH="false" flipV="false" rot="0">
            <a:off x="6230526" y="5752040"/>
            <a:ext cx="1843864" cy="1111149"/>
          </a:xfrm>
          <a:custGeom>
            <a:avLst/>
            <a:gdLst/>
            <a:ahLst/>
            <a:cxnLst/>
            <a:rect r="r" b="b" t="t" l="l"/>
            <a:pathLst>
              <a:path h="1111149" w="1843864">
                <a:moveTo>
                  <a:pt x="0" y="0"/>
                </a:moveTo>
                <a:lnTo>
                  <a:pt x="1843864" y="0"/>
                </a:lnTo>
                <a:lnTo>
                  <a:pt x="1843864" y="1111150"/>
                </a:lnTo>
                <a:lnTo>
                  <a:pt x="0" y="11111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-662477" y="5987162"/>
            <a:ext cx="7122699" cy="564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74"/>
              </a:lnSpc>
            </a:pPr>
            <a:r>
              <a:rPr lang="en-US" b="true" sz="3267">
                <a:solidFill>
                  <a:srgbClr val="FE5E42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APRIL 29 - MAY 1, 2025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-662477" y="6491985"/>
            <a:ext cx="7122699" cy="522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94"/>
              </a:lnSpc>
            </a:pPr>
            <a:r>
              <a:rPr lang="en-US" sz="3067" b="true">
                <a:solidFill>
                  <a:srgbClr val="FC983B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Austin, Texas, USA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5265030" y="6995094"/>
            <a:ext cx="3774856" cy="18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0"/>
              </a:lnSpc>
            </a:pPr>
            <a:r>
              <a:rPr lang="en-US" b="true" sz="1078">
                <a:solidFill>
                  <a:srgbClr val="584F4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FACILITYFUSION.IFMA.ORG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334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087483" y="-806725"/>
            <a:ext cx="14312296" cy="11997967"/>
          </a:xfrm>
          <a:custGeom>
            <a:avLst/>
            <a:gdLst/>
            <a:ahLst/>
            <a:cxnLst/>
            <a:rect r="r" b="b" t="t" l="l"/>
            <a:pathLst>
              <a:path h="11997967" w="14312296">
                <a:moveTo>
                  <a:pt x="0" y="0"/>
                </a:moveTo>
                <a:lnTo>
                  <a:pt x="14312296" y="0"/>
                </a:lnTo>
                <a:lnTo>
                  <a:pt x="14312296" y="11997967"/>
                </a:lnTo>
                <a:lnTo>
                  <a:pt x="0" y="119979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l="0" t="-157099" r="0" b="-15709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49160" y="5514654"/>
            <a:ext cx="9389045" cy="2480952"/>
            <a:chOff x="0" y="0"/>
            <a:chExt cx="3389165" cy="89555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389165" cy="895550"/>
            </a:xfrm>
            <a:custGeom>
              <a:avLst/>
              <a:gdLst/>
              <a:ahLst/>
              <a:cxnLst/>
              <a:rect r="r" b="b" t="t" l="l"/>
              <a:pathLst>
                <a:path h="895550" w="3389165">
                  <a:moveTo>
                    <a:pt x="0" y="0"/>
                  </a:moveTo>
                  <a:lnTo>
                    <a:pt x="3389165" y="0"/>
                  </a:lnTo>
                  <a:lnTo>
                    <a:pt x="3389165" y="895550"/>
                  </a:lnTo>
                  <a:lnTo>
                    <a:pt x="0" y="8955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3389165" cy="895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94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6230526" y="5752040"/>
            <a:ext cx="1843864" cy="1111149"/>
          </a:xfrm>
          <a:custGeom>
            <a:avLst/>
            <a:gdLst/>
            <a:ahLst/>
            <a:cxnLst/>
            <a:rect r="r" b="b" t="t" l="l"/>
            <a:pathLst>
              <a:path h="1111149" w="1843864">
                <a:moveTo>
                  <a:pt x="0" y="0"/>
                </a:moveTo>
                <a:lnTo>
                  <a:pt x="1843864" y="0"/>
                </a:lnTo>
                <a:lnTo>
                  <a:pt x="1843864" y="1111150"/>
                </a:lnTo>
                <a:lnTo>
                  <a:pt x="0" y="11111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-662477" y="5987162"/>
            <a:ext cx="7122699" cy="564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74"/>
              </a:lnSpc>
            </a:pPr>
            <a:r>
              <a:rPr lang="en-US" b="true" sz="3267">
                <a:solidFill>
                  <a:srgbClr val="FE5E42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APRIL 29 - MAY 1, 2025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-662477" y="6491985"/>
            <a:ext cx="7122699" cy="522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94"/>
              </a:lnSpc>
            </a:pPr>
            <a:r>
              <a:rPr lang="en-US" sz="3067" b="true">
                <a:solidFill>
                  <a:srgbClr val="FC983B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Austin, Texas, USA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265030" y="6995094"/>
            <a:ext cx="3774856" cy="18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0"/>
              </a:lnSpc>
            </a:pPr>
            <a:r>
              <a:rPr lang="en-US" b="true" sz="1078">
                <a:solidFill>
                  <a:srgbClr val="584F4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FACILITYFUSION.IFMA.ORG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382753" y="459506"/>
            <a:ext cx="1806075" cy="2213020"/>
            <a:chOff x="0" y="0"/>
            <a:chExt cx="2408100" cy="2950694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2408100" cy="2408100"/>
              <a:chOff x="0" y="0"/>
              <a:chExt cx="812800" cy="8128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51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75690" y="75690"/>
              <a:ext cx="2256719" cy="2256719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</p:sp>
        </p:grpSp>
        <p:sp>
          <p:nvSpPr>
            <p:cNvPr name="TextBox 16" id="16"/>
            <p:cNvSpPr txBox="true"/>
            <p:nvPr/>
          </p:nvSpPr>
          <p:spPr>
            <a:xfrm rot="0">
              <a:off x="318584" y="2553177"/>
              <a:ext cx="1770931" cy="2173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94"/>
                </a:lnSpc>
              </a:pPr>
              <a:r>
                <a:rPr lang="en-US" sz="1076" b="true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Speaker Name, Title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58844" y="2793624"/>
              <a:ext cx="2290412" cy="15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71"/>
                </a:lnSpc>
              </a:pPr>
              <a:r>
                <a:rPr lang="en-US" sz="785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Position, Organization Name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497698" y="2801089"/>
            <a:ext cx="1806075" cy="2213020"/>
            <a:chOff x="0" y="0"/>
            <a:chExt cx="2408100" cy="2950694"/>
          </a:xfrm>
        </p:grpSpPr>
        <p:grpSp>
          <p:nvGrpSpPr>
            <p:cNvPr name="Group 19" id="19"/>
            <p:cNvGrpSpPr/>
            <p:nvPr/>
          </p:nvGrpSpPr>
          <p:grpSpPr>
            <a:xfrm rot="0">
              <a:off x="0" y="0"/>
              <a:ext cx="2408100" cy="2408100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51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75690" y="75690"/>
              <a:ext cx="2256719" cy="2256719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</p:sp>
        </p:grpSp>
        <p:sp>
          <p:nvSpPr>
            <p:cNvPr name="TextBox 24" id="24"/>
            <p:cNvSpPr txBox="true"/>
            <p:nvPr/>
          </p:nvSpPr>
          <p:spPr>
            <a:xfrm rot="0">
              <a:off x="318584" y="2553177"/>
              <a:ext cx="1770931" cy="2173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94"/>
                </a:lnSpc>
              </a:pPr>
              <a:r>
                <a:rPr lang="en-US" sz="1076" b="true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Speaker Name, Title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58844" y="2793624"/>
              <a:ext cx="2290412" cy="15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71"/>
                </a:lnSpc>
              </a:pPr>
              <a:r>
                <a:rPr lang="en-US" sz="785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Position, Organization Name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2575339" y="459506"/>
            <a:ext cx="1806075" cy="2213020"/>
            <a:chOff x="0" y="0"/>
            <a:chExt cx="2408100" cy="2950694"/>
          </a:xfrm>
        </p:grpSpPr>
        <p:grpSp>
          <p:nvGrpSpPr>
            <p:cNvPr name="Group 27" id="27"/>
            <p:cNvGrpSpPr/>
            <p:nvPr/>
          </p:nvGrpSpPr>
          <p:grpSpPr>
            <a:xfrm rot="0">
              <a:off x="0" y="0"/>
              <a:ext cx="2408100" cy="2408100"/>
              <a:chOff x="0" y="0"/>
              <a:chExt cx="812800" cy="8128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51"/>
                  </a:lnSpc>
                </a:pPr>
              </a:p>
            </p:txBody>
          </p:sp>
        </p:grpSp>
        <p:grpSp>
          <p:nvGrpSpPr>
            <p:cNvPr name="Group 30" id="30"/>
            <p:cNvGrpSpPr/>
            <p:nvPr/>
          </p:nvGrpSpPr>
          <p:grpSpPr>
            <a:xfrm rot="0">
              <a:off x="75690" y="75690"/>
              <a:ext cx="2256719" cy="2256719"/>
              <a:chOff x="0" y="0"/>
              <a:chExt cx="812800" cy="8128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</p:sp>
        </p:grpSp>
        <p:sp>
          <p:nvSpPr>
            <p:cNvPr name="TextBox 32" id="32"/>
            <p:cNvSpPr txBox="true"/>
            <p:nvPr/>
          </p:nvSpPr>
          <p:spPr>
            <a:xfrm rot="0">
              <a:off x="318584" y="2553177"/>
              <a:ext cx="1770931" cy="2173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94"/>
                </a:lnSpc>
              </a:pPr>
              <a:r>
                <a:rPr lang="en-US" sz="1076" b="true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Speaker Name, Title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58844" y="2793624"/>
              <a:ext cx="2290412" cy="15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71"/>
                </a:lnSpc>
              </a:pPr>
              <a:r>
                <a:rPr lang="en-US" sz="785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Position, Organization Name</a:t>
              </a: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4877014" y="981854"/>
            <a:ext cx="3423097" cy="608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4"/>
              </a:lnSpc>
            </a:pPr>
            <a:r>
              <a:rPr lang="en-US" sz="3431" b="true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Session Topic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4877014" y="1854284"/>
            <a:ext cx="3550197" cy="2560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59"/>
              </a:lnSpc>
            </a:pPr>
            <a:r>
              <a:rPr lang="en-US" sz="1613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It is a long-established fact that a reader will be distracted by the readable content of a page when looking at its layout. The point of using Lorem Ipsum is that it has a more-or-less normal distribution of letters, as opposed to using 'Content here, content here', making it look like readable English.​</a:t>
            </a:r>
          </a:p>
        </p:txBody>
      </p:sp>
      <p:sp>
        <p:nvSpPr>
          <p:cNvPr name="AutoShape 36" id="36"/>
          <p:cNvSpPr/>
          <p:nvPr/>
        </p:nvSpPr>
        <p:spPr>
          <a:xfrm>
            <a:off x="4904799" y="1722078"/>
            <a:ext cx="3494627" cy="0"/>
          </a:xfrm>
          <a:prstGeom prst="line">
            <a:avLst/>
          </a:prstGeom>
          <a:ln cap="flat" w="19050">
            <a:solidFill>
              <a:srgbClr val="FC983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7" id="37"/>
          <p:cNvSpPr txBox="true"/>
          <p:nvPr/>
        </p:nvSpPr>
        <p:spPr>
          <a:xfrm rot="0">
            <a:off x="4877014" y="721995"/>
            <a:ext cx="1948606" cy="297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77"/>
              </a:lnSpc>
            </a:pPr>
            <a:r>
              <a:rPr lang="en-US" b="true" sz="1769" spc="88">
                <a:solidFill>
                  <a:srgbClr val="FC983B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I’M SPEAKING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334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087483" y="-806725"/>
            <a:ext cx="14312296" cy="11997967"/>
          </a:xfrm>
          <a:custGeom>
            <a:avLst/>
            <a:gdLst/>
            <a:ahLst/>
            <a:cxnLst/>
            <a:rect r="r" b="b" t="t" l="l"/>
            <a:pathLst>
              <a:path h="11997967" w="14312296">
                <a:moveTo>
                  <a:pt x="0" y="0"/>
                </a:moveTo>
                <a:lnTo>
                  <a:pt x="14312296" y="0"/>
                </a:lnTo>
                <a:lnTo>
                  <a:pt x="14312296" y="11997967"/>
                </a:lnTo>
                <a:lnTo>
                  <a:pt x="0" y="119979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l="0" t="-157099" r="0" b="-15709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49160" y="5514654"/>
            <a:ext cx="9389045" cy="2480952"/>
            <a:chOff x="0" y="0"/>
            <a:chExt cx="3389165" cy="89555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389165" cy="895550"/>
            </a:xfrm>
            <a:custGeom>
              <a:avLst/>
              <a:gdLst/>
              <a:ahLst/>
              <a:cxnLst/>
              <a:rect r="r" b="b" t="t" l="l"/>
              <a:pathLst>
                <a:path h="895550" w="3389165">
                  <a:moveTo>
                    <a:pt x="0" y="0"/>
                  </a:moveTo>
                  <a:lnTo>
                    <a:pt x="3389165" y="0"/>
                  </a:lnTo>
                  <a:lnTo>
                    <a:pt x="3389165" y="895550"/>
                  </a:lnTo>
                  <a:lnTo>
                    <a:pt x="0" y="8955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3389165" cy="895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94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6230526" y="5752040"/>
            <a:ext cx="1843864" cy="1111149"/>
          </a:xfrm>
          <a:custGeom>
            <a:avLst/>
            <a:gdLst/>
            <a:ahLst/>
            <a:cxnLst/>
            <a:rect r="r" b="b" t="t" l="l"/>
            <a:pathLst>
              <a:path h="1111149" w="1843864">
                <a:moveTo>
                  <a:pt x="0" y="0"/>
                </a:moveTo>
                <a:lnTo>
                  <a:pt x="1843864" y="0"/>
                </a:lnTo>
                <a:lnTo>
                  <a:pt x="1843864" y="1111150"/>
                </a:lnTo>
                <a:lnTo>
                  <a:pt x="0" y="11111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-662477" y="5987162"/>
            <a:ext cx="7122699" cy="564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74"/>
              </a:lnSpc>
            </a:pPr>
            <a:r>
              <a:rPr lang="en-US" b="true" sz="3267">
                <a:solidFill>
                  <a:srgbClr val="FE5E42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APRIL 29 - MAY 1, 2025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-662477" y="6491985"/>
            <a:ext cx="7122699" cy="522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94"/>
              </a:lnSpc>
            </a:pPr>
            <a:r>
              <a:rPr lang="en-US" sz="3067" b="true">
                <a:solidFill>
                  <a:srgbClr val="FC983B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Austin, Texas, USA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265030" y="6995094"/>
            <a:ext cx="3774856" cy="18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0"/>
              </a:lnSpc>
            </a:pPr>
            <a:r>
              <a:rPr lang="en-US" b="true" sz="1078">
                <a:solidFill>
                  <a:srgbClr val="584F4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FACILITYFUSION.IFMA.ORG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382753" y="459506"/>
            <a:ext cx="1806075" cy="2213020"/>
            <a:chOff x="0" y="0"/>
            <a:chExt cx="2408100" cy="2950694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2408100" cy="2408100"/>
              <a:chOff x="0" y="0"/>
              <a:chExt cx="812800" cy="8128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51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75690" y="75690"/>
              <a:ext cx="2256719" cy="2256719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</p:sp>
        </p:grpSp>
        <p:sp>
          <p:nvSpPr>
            <p:cNvPr name="TextBox 16" id="16"/>
            <p:cNvSpPr txBox="true"/>
            <p:nvPr/>
          </p:nvSpPr>
          <p:spPr>
            <a:xfrm rot="0">
              <a:off x="318584" y="2553177"/>
              <a:ext cx="1770931" cy="2173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94"/>
                </a:lnSpc>
              </a:pPr>
              <a:r>
                <a:rPr lang="en-US" sz="1076" b="true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Speaker Name, Title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58844" y="2793624"/>
              <a:ext cx="2290412" cy="15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71"/>
                </a:lnSpc>
              </a:pPr>
              <a:r>
                <a:rPr lang="en-US" sz="785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Position, Organization Name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497698" y="2801089"/>
            <a:ext cx="1806075" cy="2213020"/>
            <a:chOff x="0" y="0"/>
            <a:chExt cx="2408100" cy="2950694"/>
          </a:xfrm>
        </p:grpSpPr>
        <p:grpSp>
          <p:nvGrpSpPr>
            <p:cNvPr name="Group 19" id="19"/>
            <p:cNvGrpSpPr/>
            <p:nvPr/>
          </p:nvGrpSpPr>
          <p:grpSpPr>
            <a:xfrm rot="0">
              <a:off x="0" y="0"/>
              <a:ext cx="2408100" cy="2408100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51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75690" y="75690"/>
              <a:ext cx="2256719" cy="2256719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</p:sp>
        </p:grpSp>
        <p:sp>
          <p:nvSpPr>
            <p:cNvPr name="TextBox 24" id="24"/>
            <p:cNvSpPr txBox="true"/>
            <p:nvPr/>
          </p:nvSpPr>
          <p:spPr>
            <a:xfrm rot="0">
              <a:off x="318584" y="2553177"/>
              <a:ext cx="1770931" cy="2173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94"/>
                </a:lnSpc>
              </a:pPr>
              <a:r>
                <a:rPr lang="en-US" sz="1076" b="true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Speaker Name, Title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58844" y="2793624"/>
              <a:ext cx="2290412" cy="15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71"/>
                </a:lnSpc>
              </a:pPr>
              <a:r>
                <a:rPr lang="en-US" sz="785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Position, Organization Name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2575339" y="459506"/>
            <a:ext cx="1806075" cy="2213020"/>
            <a:chOff x="0" y="0"/>
            <a:chExt cx="2408100" cy="2950694"/>
          </a:xfrm>
        </p:grpSpPr>
        <p:grpSp>
          <p:nvGrpSpPr>
            <p:cNvPr name="Group 27" id="27"/>
            <p:cNvGrpSpPr/>
            <p:nvPr/>
          </p:nvGrpSpPr>
          <p:grpSpPr>
            <a:xfrm rot="0">
              <a:off x="0" y="0"/>
              <a:ext cx="2408100" cy="2408100"/>
              <a:chOff x="0" y="0"/>
              <a:chExt cx="812800" cy="8128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51"/>
                  </a:lnSpc>
                </a:pPr>
              </a:p>
            </p:txBody>
          </p:sp>
        </p:grpSp>
        <p:grpSp>
          <p:nvGrpSpPr>
            <p:cNvPr name="Group 30" id="30"/>
            <p:cNvGrpSpPr/>
            <p:nvPr/>
          </p:nvGrpSpPr>
          <p:grpSpPr>
            <a:xfrm rot="0">
              <a:off x="75690" y="75690"/>
              <a:ext cx="2256719" cy="2256719"/>
              <a:chOff x="0" y="0"/>
              <a:chExt cx="812800" cy="8128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</p:sp>
        </p:grpSp>
        <p:sp>
          <p:nvSpPr>
            <p:cNvPr name="TextBox 32" id="32"/>
            <p:cNvSpPr txBox="true"/>
            <p:nvPr/>
          </p:nvSpPr>
          <p:spPr>
            <a:xfrm rot="0">
              <a:off x="318584" y="2553177"/>
              <a:ext cx="1770931" cy="2173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94"/>
                </a:lnSpc>
              </a:pPr>
              <a:r>
                <a:rPr lang="en-US" sz="1076" b="true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Speaker Name, Title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58844" y="2793624"/>
              <a:ext cx="2290412" cy="15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71"/>
                </a:lnSpc>
              </a:pPr>
              <a:r>
                <a:rPr lang="en-US" sz="785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Position, Organization Name</a:t>
              </a: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4877014" y="981854"/>
            <a:ext cx="3423097" cy="608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4"/>
              </a:lnSpc>
            </a:pPr>
            <a:r>
              <a:rPr lang="en-US" sz="3431" b="true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Session Topic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4877014" y="1854284"/>
            <a:ext cx="3550197" cy="2560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59"/>
              </a:lnSpc>
            </a:pPr>
            <a:r>
              <a:rPr lang="en-US" sz="1613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It is a long-established fact that a reader will be distracted by the readable content of a page when looking at its layout. The point of using Lorem Ipsum is that it has a more-or-less normal distribution of letters, as opposed to using 'Content here, content here', making it look like readable English.​</a:t>
            </a:r>
          </a:p>
        </p:txBody>
      </p:sp>
      <p:sp>
        <p:nvSpPr>
          <p:cNvPr name="AutoShape 36" id="36"/>
          <p:cNvSpPr/>
          <p:nvPr/>
        </p:nvSpPr>
        <p:spPr>
          <a:xfrm>
            <a:off x="4904799" y="1722078"/>
            <a:ext cx="3494627" cy="0"/>
          </a:xfrm>
          <a:prstGeom prst="line">
            <a:avLst/>
          </a:prstGeom>
          <a:ln cap="flat" w="19050">
            <a:solidFill>
              <a:srgbClr val="FC983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7" id="37"/>
          <p:cNvSpPr txBox="true"/>
          <p:nvPr/>
        </p:nvSpPr>
        <p:spPr>
          <a:xfrm rot="0">
            <a:off x="4877014" y="721995"/>
            <a:ext cx="1948606" cy="297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77"/>
              </a:lnSpc>
            </a:pPr>
            <a:r>
              <a:rPr lang="en-US" b="true" sz="1769" spc="88">
                <a:solidFill>
                  <a:srgbClr val="FC983B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I’M SPEAKING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334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087483" y="-806725"/>
            <a:ext cx="14312296" cy="11997967"/>
          </a:xfrm>
          <a:custGeom>
            <a:avLst/>
            <a:gdLst/>
            <a:ahLst/>
            <a:cxnLst/>
            <a:rect r="r" b="b" t="t" l="l"/>
            <a:pathLst>
              <a:path h="11997967" w="14312296">
                <a:moveTo>
                  <a:pt x="0" y="0"/>
                </a:moveTo>
                <a:lnTo>
                  <a:pt x="14312296" y="0"/>
                </a:lnTo>
                <a:lnTo>
                  <a:pt x="14312296" y="11997967"/>
                </a:lnTo>
                <a:lnTo>
                  <a:pt x="0" y="119979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l="0" t="-157099" r="0" b="-15709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49160" y="5514654"/>
            <a:ext cx="9389045" cy="2480952"/>
            <a:chOff x="0" y="0"/>
            <a:chExt cx="3389165" cy="89555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389165" cy="895550"/>
            </a:xfrm>
            <a:custGeom>
              <a:avLst/>
              <a:gdLst/>
              <a:ahLst/>
              <a:cxnLst/>
              <a:rect r="r" b="b" t="t" l="l"/>
              <a:pathLst>
                <a:path h="895550" w="3389165">
                  <a:moveTo>
                    <a:pt x="0" y="0"/>
                  </a:moveTo>
                  <a:lnTo>
                    <a:pt x="3389165" y="0"/>
                  </a:lnTo>
                  <a:lnTo>
                    <a:pt x="3389165" y="895550"/>
                  </a:lnTo>
                  <a:lnTo>
                    <a:pt x="0" y="8955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3389165" cy="895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94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6230526" y="5752040"/>
            <a:ext cx="1843864" cy="1111149"/>
          </a:xfrm>
          <a:custGeom>
            <a:avLst/>
            <a:gdLst/>
            <a:ahLst/>
            <a:cxnLst/>
            <a:rect r="r" b="b" t="t" l="l"/>
            <a:pathLst>
              <a:path h="1111149" w="1843864">
                <a:moveTo>
                  <a:pt x="0" y="0"/>
                </a:moveTo>
                <a:lnTo>
                  <a:pt x="1843864" y="0"/>
                </a:lnTo>
                <a:lnTo>
                  <a:pt x="1843864" y="1111150"/>
                </a:lnTo>
                <a:lnTo>
                  <a:pt x="0" y="11111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-662477" y="5987162"/>
            <a:ext cx="7122699" cy="564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74"/>
              </a:lnSpc>
            </a:pPr>
            <a:r>
              <a:rPr lang="en-US" b="true" sz="3267">
                <a:solidFill>
                  <a:srgbClr val="FE5E42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APRIL 29 - MAY 1, 2025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-662477" y="6491985"/>
            <a:ext cx="7122699" cy="522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94"/>
              </a:lnSpc>
            </a:pPr>
            <a:r>
              <a:rPr lang="en-US" sz="3067" b="true">
                <a:solidFill>
                  <a:srgbClr val="FC983B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Austin, Texas, USA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265030" y="6995094"/>
            <a:ext cx="3774856" cy="18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0"/>
              </a:lnSpc>
            </a:pPr>
            <a:r>
              <a:rPr lang="en-US" b="true" sz="1078">
                <a:solidFill>
                  <a:srgbClr val="584F4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FACILITYFUSION.IFMA.ORG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336776" y="356057"/>
            <a:ext cx="1806075" cy="2213020"/>
            <a:chOff x="0" y="0"/>
            <a:chExt cx="2408100" cy="2950694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2408100" cy="2408100"/>
              <a:chOff x="0" y="0"/>
              <a:chExt cx="812800" cy="8128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51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75690" y="75690"/>
              <a:ext cx="2256719" cy="2256719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</p:sp>
        </p:grpSp>
        <p:sp>
          <p:nvSpPr>
            <p:cNvPr name="TextBox 16" id="16"/>
            <p:cNvSpPr txBox="true"/>
            <p:nvPr/>
          </p:nvSpPr>
          <p:spPr>
            <a:xfrm rot="0">
              <a:off x="318584" y="2553177"/>
              <a:ext cx="1770931" cy="2173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94"/>
                </a:lnSpc>
              </a:pPr>
              <a:r>
                <a:rPr lang="en-US" sz="1076" b="true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Speaker Name, Title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58844" y="2793624"/>
              <a:ext cx="2290412" cy="15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71"/>
                </a:lnSpc>
              </a:pPr>
              <a:r>
                <a:rPr lang="en-US" sz="785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Position, Organization Name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336776" y="2822061"/>
            <a:ext cx="1806075" cy="2213020"/>
            <a:chOff x="0" y="0"/>
            <a:chExt cx="2408100" cy="2950694"/>
          </a:xfrm>
        </p:grpSpPr>
        <p:grpSp>
          <p:nvGrpSpPr>
            <p:cNvPr name="Group 19" id="19"/>
            <p:cNvGrpSpPr/>
            <p:nvPr/>
          </p:nvGrpSpPr>
          <p:grpSpPr>
            <a:xfrm rot="0">
              <a:off x="0" y="0"/>
              <a:ext cx="2408100" cy="2408100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51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75690" y="75690"/>
              <a:ext cx="2256719" cy="2256719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</p:sp>
        </p:grpSp>
        <p:sp>
          <p:nvSpPr>
            <p:cNvPr name="TextBox 24" id="24"/>
            <p:cNvSpPr txBox="true"/>
            <p:nvPr/>
          </p:nvSpPr>
          <p:spPr>
            <a:xfrm rot="0">
              <a:off x="318584" y="2553177"/>
              <a:ext cx="1770931" cy="2173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94"/>
                </a:lnSpc>
              </a:pPr>
              <a:r>
                <a:rPr lang="en-US" sz="1076" b="true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Speaker Name, Title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58844" y="2793624"/>
              <a:ext cx="2290412" cy="15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71"/>
                </a:lnSpc>
              </a:pPr>
              <a:r>
                <a:rPr lang="en-US" sz="785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Position, Organization Name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2529362" y="356057"/>
            <a:ext cx="1806075" cy="2213020"/>
            <a:chOff x="0" y="0"/>
            <a:chExt cx="2408100" cy="2950694"/>
          </a:xfrm>
        </p:grpSpPr>
        <p:grpSp>
          <p:nvGrpSpPr>
            <p:cNvPr name="Group 27" id="27"/>
            <p:cNvGrpSpPr/>
            <p:nvPr/>
          </p:nvGrpSpPr>
          <p:grpSpPr>
            <a:xfrm rot="0">
              <a:off x="0" y="0"/>
              <a:ext cx="2408100" cy="2408100"/>
              <a:chOff x="0" y="0"/>
              <a:chExt cx="812800" cy="8128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51"/>
                  </a:lnSpc>
                </a:pPr>
              </a:p>
            </p:txBody>
          </p:sp>
        </p:grpSp>
        <p:grpSp>
          <p:nvGrpSpPr>
            <p:cNvPr name="Group 30" id="30"/>
            <p:cNvGrpSpPr/>
            <p:nvPr/>
          </p:nvGrpSpPr>
          <p:grpSpPr>
            <a:xfrm rot="0">
              <a:off x="75690" y="75690"/>
              <a:ext cx="2256719" cy="2256719"/>
              <a:chOff x="0" y="0"/>
              <a:chExt cx="812800" cy="8128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</p:sp>
        </p:grpSp>
        <p:sp>
          <p:nvSpPr>
            <p:cNvPr name="TextBox 32" id="32"/>
            <p:cNvSpPr txBox="true"/>
            <p:nvPr/>
          </p:nvSpPr>
          <p:spPr>
            <a:xfrm rot="0">
              <a:off x="318584" y="2553177"/>
              <a:ext cx="1770931" cy="2173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94"/>
                </a:lnSpc>
              </a:pPr>
              <a:r>
                <a:rPr lang="en-US" sz="1076" b="true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Speaker Name, Title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58844" y="2793624"/>
              <a:ext cx="2290412" cy="15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71"/>
                </a:lnSpc>
              </a:pPr>
              <a:r>
                <a:rPr lang="en-US" sz="785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Position, Organization Name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2529362" y="2822061"/>
            <a:ext cx="1806075" cy="2213020"/>
            <a:chOff x="0" y="0"/>
            <a:chExt cx="2408100" cy="2950694"/>
          </a:xfrm>
        </p:grpSpPr>
        <p:grpSp>
          <p:nvGrpSpPr>
            <p:cNvPr name="Group 35" id="35"/>
            <p:cNvGrpSpPr/>
            <p:nvPr/>
          </p:nvGrpSpPr>
          <p:grpSpPr>
            <a:xfrm rot="0">
              <a:off x="0" y="0"/>
              <a:ext cx="2408100" cy="2408100"/>
              <a:chOff x="0" y="0"/>
              <a:chExt cx="812800" cy="81280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51"/>
                  </a:lnSpc>
                </a:pPr>
              </a:p>
            </p:txBody>
          </p:sp>
        </p:grpSp>
        <p:grpSp>
          <p:nvGrpSpPr>
            <p:cNvPr name="Group 38" id="38"/>
            <p:cNvGrpSpPr/>
            <p:nvPr/>
          </p:nvGrpSpPr>
          <p:grpSpPr>
            <a:xfrm rot="0">
              <a:off x="75690" y="75690"/>
              <a:ext cx="2256719" cy="2256719"/>
              <a:chOff x="0" y="0"/>
              <a:chExt cx="812800" cy="812800"/>
            </a:xfrm>
          </p:grpSpPr>
          <p:sp>
            <p:nvSpPr>
              <p:cNvPr name="Freeform 39" id="3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</p:sp>
        </p:grpSp>
        <p:sp>
          <p:nvSpPr>
            <p:cNvPr name="TextBox 40" id="40"/>
            <p:cNvSpPr txBox="true"/>
            <p:nvPr/>
          </p:nvSpPr>
          <p:spPr>
            <a:xfrm rot="0">
              <a:off x="318584" y="2553177"/>
              <a:ext cx="1770931" cy="2173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94"/>
                </a:lnSpc>
              </a:pPr>
              <a:r>
                <a:rPr lang="en-US" sz="1076" b="true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Speaker Name, Title</a:t>
              </a:r>
            </a:p>
          </p:txBody>
        </p:sp>
        <p:sp>
          <p:nvSpPr>
            <p:cNvPr name="TextBox 41" id="41"/>
            <p:cNvSpPr txBox="true"/>
            <p:nvPr/>
          </p:nvSpPr>
          <p:spPr>
            <a:xfrm rot="0">
              <a:off x="58844" y="2793624"/>
              <a:ext cx="2290412" cy="15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71"/>
                </a:lnSpc>
              </a:pPr>
              <a:r>
                <a:rPr lang="en-US" sz="785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Position, Organization Name</a:t>
              </a:r>
            </a:p>
          </p:txBody>
        </p:sp>
      </p:grpSp>
      <p:sp>
        <p:nvSpPr>
          <p:cNvPr name="TextBox 42" id="42"/>
          <p:cNvSpPr txBox="true"/>
          <p:nvPr/>
        </p:nvSpPr>
        <p:spPr>
          <a:xfrm rot="0">
            <a:off x="4842531" y="960799"/>
            <a:ext cx="3423097" cy="608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4"/>
              </a:lnSpc>
            </a:pPr>
            <a:r>
              <a:rPr lang="en-US" sz="3431" b="true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Session Topic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4842531" y="1833229"/>
            <a:ext cx="3550197" cy="2560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59"/>
              </a:lnSpc>
            </a:pPr>
            <a:r>
              <a:rPr lang="en-US" sz="1613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It is a long-established fact that a reader will be distracted by the readable content of a page when looking at its layout. The point of using Lorem Ipsum is that it has a more-or-less normal distribution of letters, as opposed to using 'Content here, content here', making it look like readable English.​</a:t>
            </a:r>
          </a:p>
        </p:txBody>
      </p:sp>
      <p:sp>
        <p:nvSpPr>
          <p:cNvPr name="AutoShape 44" id="44"/>
          <p:cNvSpPr/>
          <p:nvPr/>
        </p:nvSpPr>
        <p:spPr>
          <a:xfrm>
            <a:off x="4870316" y="1701022"/>
            <a:ext cx="3494627" cy="0"/>
          </a:xfrm>
          <a:prstGeom prst="line">
            <a:avLst/>
          </a:prstGeom>
          <a:ln cap="flat" w="19050">
            <a:solidFill>
              <a:srgbClr val="FC983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5" id="45"/>
          <p:cNvSpPr txBox="true"/>
          <p:nvPr/>
        </p:nvSpPr>
        <p:spPr>
          <a:xfrm rot="0">
            <a:off x="4842531" y="700939"/>
            <a:ext cx="1948606" cy="297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77"/>
              </a:lnSpc>
            </a:pPr>
            <a:r>
              <a:rPr lang="en-US" b="true" sz="1769" spc="88">
                <a:solidFill>
                  <a:srgbClr val="FC983B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I’M SPEAKING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DAGbKTgZlgM</dc:identifier>
  <dcterms:modified xsi:type="dcterms:W3CDTF">2011-08-01T06:04:30Z</dcterms:modified>
  <cp:revision>1</cp:revision>
  <dc:title>FF25 Social Media Cards_I'm Speaking</dc:title>
</cp:coreProperties>
</file>