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8953500" cy="7505700"/>
  <p:notesSz cx="6858000" cy="9144000"/>
  <p:embeddedFontLst>
    <p:embeddedFont>
      <p:font typeface="Roboto Condensed Bold" charset="1" panose="02000000000000000000"/>
      <p:regular r:id="rId14"/>
    </p:embeddedFont>
    <p:embeddedFont>
      <p:font typeface="Roboto Condensed" charset="1" panose="02000000000000000000"/>
      <p:regular r:id="rId15"/>
    </p:embeddedFont>
    <p:embeddedFont>
      <p:font typeface="Roboto" charset="1" panose="02000000000000000000"/>
      <p:regular r:id="rId16"/>
    </p:embeddedFont>
    <p:embeddedFont>
      <p:font typeface="Open Sans 1" charset="1" panose="020B0606030504020204"/>
      <p:regular r:id="rId17"/>
    </p:embeddedFont>
    <p:embeddedFont>
      <p:font typeface="Open Sans 2" charset="1" panose="00000000000000000000"/>
      <p:regular r:id="rId18"/>
    </p:embeddedFont>
    <p:embeddedFont>
      <p:font typeface="Open Sans 2 Bold" charset="1" panose="00000000000000000000"/>
      <p:regular r:id="rId19"/>
    </p:embeddedFont>
    <p:embeddedFont>
      <p:font typeface="Open Sans 2 Italics" charset="1" panose="00000000000000000000"/>
      <p:regular r:id="rId20"/>
    </p:embeddedFont>
    <p:embeddedFont>
      <p:font typeface="Open Sans 1 Bold" charset="1" panose="020B0806030504020204"/>
      <p:regular r:id="rId21"/>
    </p:embeddedFont>
    <p:embeddedFont>
      <p:font typeface="Roboto Bold" charset="1" panose="02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8.jpeg" Type="http://schemas.openxmlformats.org/officeDocument/2006/relationships/image"/><Relationship Id="rId8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8.jpeg" Type="http://schemas.openxmlformats.org/officeDocument/2006/relationships/image"/><Relationship Id="rId8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65337" y="7401840"/>
            <a:ext cx="1513428" cy="622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6"/>
              </a:lnSpc>
            </a:pPr>
            <a:r>
              <a:rPr lang="en-US" sz="3604" b="true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Heading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17618" y="-674"/>
            <a:ext cx="4572339" cy="603410"/>
            <a:chOff x="0" y="0"/>
            <a:chExt cx="1403014" cy="1851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03014" cy="185155"/>
            </a:xfrm>
            <a:custGeom>
              <a:avLst/>
              <a:gdLst/>
              <a:ahLst/>
              <a:cxnLst/>
              <a:rect r="r" b="b" t="t" l="l"/>
              <a:pathLst>
                <a:path h="185155" w="1403014">
                  <a:moveTo>
                    <a:pt x="0" y="0"/>
                  </a:moveTo>
                  <a:lnTo>
                    <a:pt x="1403014" y="0"/>
                  </a:lnTo>
                  <a:lnTo>
                    <a:pt x="1403014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232F5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403014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LOGO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476750" y="-674"/>
            <a:ext cx="4476750" cy="603410"/>
            <a:chOff x="0" y="0"/>
            <a:chExt cx="1373683" cy="1851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73683" cy="185155"/>
            </a:xfrm>
            <a:custGeom>
              <a:avLst/>
              <a:gdLst/>
              <a:ahLst/>
              <a:cxnLst/>
              <a:rect r="r" b="b" t="t" l="l"/>
              <a:pathLst>
                <a:path h="185155" w="1373683">
                  <a:moveTo>
                    <a:pt x="0" y="0"/>
                  </a:moveTo>
                  <a:lnTo>
                    <a:pt x="1373683" y="0"/>
                  </a:lnTo>
                  <a:lnTo>
                    <a:pt x="1373683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232F5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373683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DESIGN ELEMENTS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2360964"/>
            <a:ext cx="8967031" cy="603410"/>
            <a:chOff x="0" y="0"/>
            <a:chExt cx="2751517" cy="18515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751518" cy="185155"/>
            </a:xfrm>
            <a:custGeom>
              <a:avLst/>
              <a:gdLst/>
              <a:ahLst/>
              <a:cxnLst/>
              <a:rect r="r" b="b" t="t" l="l"/>
              <a:pathLst>
                <a:path h="185155" w="2751518">
                  <a:moveTo>
                    <a:pt x="0" y="0"/>
                  </a:moveTo>
                  <a:lnTo>
                    <a:pt x="2751518" y="0"/>
                  </a:lnTo>
                  <a:lnTo>
                    <a:pt x="2751518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232F5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2751517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COLORS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84080" y="5067379"/>
            <a:ext cx="9095806" cy="603410"/>
            <a:chOff x="0" y="0"/>
            <a:chExt cx="2791032" cy="18515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791032" cy="185155"/>
            </a:xfrm>
            <a:custGeom>
              <a:avLst/>
              <a:gdLst/>
              <a:ahLst/>
              <a:cxnLst/>
              <a:rect r="r" b="b" t="t" l="l"/>
              <a:pathLst>
                <a:path h="185155" w="2791032">
                  <a:moveTo>
                    <a:pt x="0" y="0"/>
                  </a:moveTo>
                  <a:lnTo>
                    <a:pt x="2791032" y="0"/>
                  </a:lnTo>
                  <a:lnTo>
                    <a:pt x="2791032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232F5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2791032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FONTS</a:t>
              </a:r>
            </a:p>
          </p:txBody>
        </p:sp>
      </p:grpSp>
      <p:sp>
        <p:nvSpPr>
          <p:cNvPr name="AutoShape 15" id="15"/>
          <p:cNvSpPr/>
          <p:nvPr/>
        </p:nvSpPr>
        <p:spPr>
          <a:xfrm>
            <a:off x="-17618" y="2969137"/>
            <a:ext cx="897111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4463823" y="-215191"/>
            <a:ext cx="0" cy="2576155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632653" y="6023213"/>
            <a:ext cx="1763241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Heading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155623" y="6194663"/>
            <a:ext cx="2616399" cy="556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Subheading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053032" y="6321560"/>
            <a:ext cx="2616399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Body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39010" y="6707108"/>
            <a:ext cx="1350529" cy="222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5"/>
              </a:lnSpc>
            </a:pPr>
            <a:r>
              <a:rPr lang="en-US" sz="1218" b="true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Roboto Condensed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155623" y="6759456"/>
            <a:ext cx="2616399" cy="216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8"/>
              </a:lnSpc>
            </a:pPr>
            <a:r>
              <a:rPr lang="en-US" sz="122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Roboto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085704" y="6689225"/>
            <a:ext cx="2616399" cy="197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8"/>
              </a:lnSpc>
            </a:pPr>
            <a:r>
              <a:rPr lang="en-US" sz="122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Open Sans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385175" y="1148134"/>
            <a:ext cx="1751243" cy="667432"/>
          </a:xfrm>
          <a:custGeom>
            <a:avLst/>
            <a:gdLst/>
            <a:ahLst/>
            <a:cxnLst/>
            <a:rect r="r" b="b" t="t" l="l"/>
            <a:pathLst>
              <a:path h="667432" w="1751243">
                <a:moveTo>
                  <a:pt x="0" y="0"/>
                </a:moveTo>
                <a:lnTo>
                  <a:pt x="1751243" y="0"/>
                </a:lnTo>
                <a:lnTo>
                  <a:pt x="1751243" y="667432"/>
                </a:lnTo>
                <a:lnTo>
                  <a:pt x="0" y="667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236643" y="774034"/>
            <a:ext cx="1415633" cy="1415633"/>
          </a:xfrm>
          <a:custGeom>
            <a:avLst/>
            <a:gdLst/>
            <a:ahLst/>
            <a:cxnLst/>
            <a:rect r="r" b="b" t="t" l="l"/>
            <a:pathLst>
              <a:path h="1415633" w="1415633">
                <a:moveTo>
                  <a:pt x="0" y="0"/>
                </a:moveTo>
                <a:lnTo>
                  <a:pt x="1415633" y="0"/>
                </a:lnTo>
                <a:lnTo>
                  <a:pt x="1415633" y="1415632"/>
                </a:lnTo>
                <a:lnTo>
                  <a:pt x="0" y="14156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5233694" y="810599"/>
            <a:ext cx="1046208" cy="1046208"/>
          </a:xfrm>
          <a:custGeom>
            <a:avLst/>
            <a:gdLst/>
            <a:ahLst/>
            <a:cxnLst/>
            <a:rect r="r" b="b" t="t" l="l"/>
            <a:pathLst>
              <a:path h="1046208" w="1046208">
                <a:moveTo>
                  <a:pt x="0" y="0"/>
                </a:moveTo>
                <a:lnTo>
                  <a:pt x="1046208" y="0"/>
                </a:lnTo>
                <a:lnTo>
                  <a:pt x="1046208" y="1046208"/>
                </a:lnTo>
                <a:lnTo>
                  <a:pt x="0" y="10462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6394706" y="710304"/>
            <a:ext cx="825724" cy="825724"/>
          </a:xfrm>
          <a:custGeom>
            <a:avLst/>
            <a:gdLst/>
            <a:ahLst/>
            <a:cxnLst/>
            <a:rect r="r" b="b" t="t" l="l"/>
            <a:pathLst>
              <a:path h="825724" w="825724">
                <a:moveTo>
                  <a:pt x="0" y="0"/>
                </a:moveTo>
                <a:lnTo>
                  <a:pt x="825724" y="0"/>
                </a:lnTo>
                <a:lnTo>
                  <a:pt x="825724" y="825724"/>
                </a:lnTo>
                <a:lnTo>
                  <a:pt x="0" y="8257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7445648" y="755757"/>
            <a:ext cx="862963" cy="862963"/>
          </a:xfrm>
          <a:custGeom>
            <a:avLst/>
            <a:gdLst/>
            <a:ahLst/>
            <a:cxnLst/>
            <a:rect r="r" b="b" t="t" l="l"/>
            <a:pathLst>
              <a:path h="862963" w="862963">
                <a:moveTo>
                  <a:pt x="0" y="0"/>
                </a:moveTo>
                <a:lnTo>
                  <a:pt x="862963" y="0"/>
                </a:lnTo>
                <a:lnTo>
                  <a:pt x="862963" y="862963"/>
                </a:lnTo>
                <a:lnTo>
                  <a:pt x="0" y="862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6643845" y="1157510"/>
            <a:ext cx="1041530" cy="1041530"/>
          </a:xfrm>
          <a:custGeom>
            <a:avLst/>
            <a:gdLst/>
            <a:ahLst/>
            <a:cxnLst/>
            <a:rect r="r" b="b" t="t" l="l"/>
            <a:pathLst>
              <a:path h="1041530" w="1041530">
                <a:moveTo>
                  <a:pt x="0" y="0"/>
                </a:moveTo>
                <a:lnTo>
                  <a:pt x="1041530" y="0"/>
                </a:lnTo>
                <a:lnTo>
                  <a:pt x="1041530" y="1041529"/>
                </a:lnTo>
                <a:lnTo>
                  <a:pt x="0" y="10415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937445" y="3456356"/>
            <a:ext cx="993090" cy="993090"/>
            <a:chOff x="0" y="0"/>
            <a:chExt cx="361586" cy="36158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gradFill rotWithShape="true">
              <a:gsLst>
                <a:gs pos="0">
                  <a:srgbClr val="492C7F">
                    <a:alpha val="100000"/>
                  </a:srgbClr>
                </a:gs>
                <a:gs pos="50000">
                  <a:srgbClr val="7334F5">
                    <a:alpha val="100000"/>
                  </a:srgbClr>
                </a:gs>
                <a:gs pos="100000">
                  <a:srgbClr val="ACADF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361586" cy="399686"/>
            </a:xfrm>
            <a:prstGeom prst="rect">
              <a:avLst/>
            </a:prstGeom>
          </p:spPr>
          <p:txBody>
            <a:bodyPr anchor="ctr" rtlCol="false" tIns="50690" lIns="50690" bIns="50690" rIns="50690"/>
            <a:lstStyle/>
            <a:p>
              <a:pPr algn="ctr">
                <a:lnSpc>
                  <a:spcPts val="2654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4688219" y="3456356"/>
            <a:ext cx="991102" cy="993090"/>
            <a:chOff x="0" y="0"/>
            <a:chExt cx="360862" cy="36158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97DFFC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360862" cy="399686"/>
            </a:xfrm>
            <a:prstGeom prst="rect">
              <a:avLst/>
            </a:prstGeom>
          </p:spPr>
          <p:txBody>
            <a:bodyPr anchor="ctr" rtlCol="false" tIns="50690" lIns="50690" bIns="50690" rIns="50690"/>
            <a:lstStyle/>
            <a:p>
              <a:pPr algn="ctr">
                <a:lnSpc>
                  <a:spcPts val="2654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562058" y="3456356"/>
            <a:ext cx="993090" cy="993090"/>
            <a:chOff x="0" y="0"/>
            <a:chExt cx="361586" cy="361586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gradFill rotWithShape="true">
              <a:gsLst>
                <a:gs pos="0">
                  <a:srgbClr val="232F51">
                    <a:alpha val="100000"/>
                  </a:srgbClr>
                </a:gs>
                <a:gs pos="100000">
                  <a:srgbClr val="36379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361586" cy="399686"/>
            </a:xfrm>
            <a:prstGeom prst="rect">
              <a:avLst/>
            </a:prstGeom>
          </p:spPr>
          <p:txBody>
            <a:bodyPr anchor="ctr" rtlCol="false" tIns="50690" lIns="50690" bIns="50690" rIns="50690"/>
            <a:lstStyle/>
            <a:p>
              <a:pPr algn="ctr">
                <a:lnSpc>
                  <a:spcPts val="2654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6061618" y="3456356"/>
            <a:ext cx="991102" cy="993090"/>
            <a:chOff x="0" y="0"/>
            <a:chExt cx="360862" cy="361586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F954B7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360862" cy="399686"/>
            </a:xfrm>
            <a:prstGeom prst="rect">
              <a:avLst/>
            </a:prstGeom>
          </p:spPr>
          <p:txBody>
            <a:bodyPr anchor="ctr" rtlCol="false" tIns="50690" lIns="50690" bIns="50690" rIns="50690"/>
            <a:lstStyle/>
            <a:p>
              <a:pPr algn="ctr">
                <a:lnSpc>
                  <a:spcPts val="2654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3312832" y="3456356"/>
            <a:ext cx="993090" cy="993090"/>
            <a:chOff x="0" y="0"/>
            <a:chExt cx="361586" cy="361586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F8FF00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361586" cy="399686"/>
            </a:xfrm>
            <a:prstGeom prst="rect">
              <a:avLst/>
            </a:prstGeom>
          </p:spPr>
          <p:txBody>
            <a:bodyPr anchor="ctr" rtlCol="false" tIns="50690" lIns="50690" bIns="50690" rIns="50690"/>
            <a:lstStyle/>
            <a:p>
              <a:pPr algn="ctr">
                <a:lnSpc>
                  <a:spcPts val="2654"/>
                </a:lnSpc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757840" y="4565372"/>
            <a:ext cx="601525" cy="195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5"/>
              </a:lnSpc>
            </a:pPr>
            <a:r>
              <a:rPr lang="en-US" sz="118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#EF8933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137426" y="4565372"/>
            <a:ext cx="593128" cy="195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5"/>
              </a:lnSpc>
            </a:pPr>
            <a:r>
              <a:rPr lang="en-US" sz="118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#EF416F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502909" y="4565372"/>
            <a:ext cx="612937" cy="195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5"/>
              </a:lnSpc>
            </a:pPr>
            <a:r>
              <a:rPr lang="en-US" sz="118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#FBE439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4867370" y="4565372"/>
            <a:ext cx="632799" cy="195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5"/>
              </a:lnSpc>
            </a:pPr>
            <a:r>
              <a:rPr lang="en-US" sz="118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#00B2A9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6250700" y="4565372"/>
            <a:ext cx="612937" cy="195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5"/>
              </a:lnSpc>
            </a:pPr>
            <a:r>
              <a:rPr lang="en-US" sz="118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#0F5BE6</a:t>
            </a:r>
          </a:p>
        </p:txBody>
      </p:sp>
      <p:grpSp>
        <p:nvGrpSpPr>
          <p:cNvPr name="Group 49" id="49"/>
          <p:cNvGrpSpPr/>
          <p:nvPr/>
        </p:nvGrpSpPr>
        <p:grpSpPr>
          <a:xfrm rot="0">
            <a:off x="7381578" y="3456356"/>
            <a:ext cx="991102" cy="993090"/>
            <a:chOff x="0" y="0"/>
            <a:chExt cx="360862" cy="361586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7FFF00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360862" cy="399686"/>
            </a:xfrm>
            <a:prstGeom prst="rect">
              <a:avLst/>
            </a:prstGeom>
          </p:spPr>
          <p:txBody>
            <a:bodyPr anchor="ctr" rtlCol="false" tIns="50690" lIns="50690" bIns="50690" rIns="50690"/>
            <a:lstStyle/>
            <a:p>
              <a:pPr algn="ctr">
                <a:lnSpc>
                  <a:spcPts val="2654"/>
                </a:lnSpc>
              </a:pPr>
            </a:p>
          </p:txBody>
        </p:sp>
      </p:grpSp>
      <p:sp>
        <p:nvSpPr>
          <p:cNvPr name="TextBox 52" id="52"/>
          <p:cNvSpPr txBox="true"/>
          <p:nvPr/>
        </p:nvSpPr>
        <p:spPr>
          <a:xfrm rot="0">
            <a:off x="7583541" y="4565372"/>
            <a:ext cx="587177" cy="198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5"/>
              </a:lnSpc>
            </a:pPr>
            <a:r>
              <a:rPr lang="en-US" sz="118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#7FFF00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32F51">
                <a:alpha val="100000"/>
              </a:srgbClr>
            </a:gs>
            <a:gs pos="100000">
              <a:srgbClr val="363790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84409" y="5259394"/>
            <a:ext cx="5273818" cy="591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5"/>
              </a:lnSpc>
            </a:pPr>
            <a:r>
              <a:rPr lang="en-US" sz="17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At the largest, most highly acclaimed conference in the world for facility management professionals!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233905" y="6009279"/>
            <a:ext cx="2374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b="true">
                <a:solidFill>
                  <a:srgbClr val="F954B7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worldworkplace.ifma.org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44668" y="4245335"/>
            <a:ext cx="5953299" cy="1044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04"/>
              </a:lnSpc>
            </a:pPr>
            <a:r>
              <a:rPr lang="en-US" sz="6145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I’m Speaking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966244" y="-1545498"/>
            <a:ext cx="5512245" cy="5416834"/>
            <a:chOff x="0" y="0"/>
            <a:chExt cx="7349660" cy="722244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168627" y="3119737"/>
              <a:ext cx="2213662" cy="2213662"/>
            </a:xfrm>
            <a:custGeom>
              <a:avLst/>
              <a:gdLst/>
              <a:ahLst/>
              <a:cxnLst/>
              <a:rect r="r" b="b" t="t" l="l"/>
              <a:pathLst>
                <a:path h="2213662" w="2213662">
                  <a:moveTo>
                    <a:pt x="0" y="0"/>
                  </a:moveTo>
                  <a:lnTo>
                    <a:pt x="2213662" y="0"/>
                  </a:lnTo>
                  <a:lnTo>
                    <a:pt x="2213662" y="2213662"/>
                  </a:lnTo>
                  <a:lnTo>
                    <a:pt x="0" y="2213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3628344" y="3665242"/>
              <a:ext cx="3557203" cy="3557203"/>
            </a:xfrm>
            <a:custGeom>
              <a:avLst/>
              <a:gdLst/>
              <a:ahLst/>
              <a:cxnLst/>
              <a:rect r="r" b="b" t="t" l="l"/>
              <a:pathLst>
                <a:path h="3557203" w="3557203">
                  <a:moveTo>
                    <a:pt x="0" y="0"/>
                  </a:moveTo>
                  <a:lnTo>
                    <a:pt x="3557203" y="0"/>
                  </a:lnTo>
                  <a:lnTo>
                    <a:pt x="3557203" y="3557204"/>
                  </a:lnTo>
                  <a:lnTo>
                    <a:pt x="0" y="3557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500191"/>
              <a:ext cx="3628344" cy="3628344"/>
            </a:xfrm>
            <a:custGeom>
              <a:avLst/>
              <a:gdLst/>
              <a:ahLst/>
              <a:cxnLst/>
              <a:rect r="r" b="b" t="t" l="l"/>
              <a:pathLst>
                <a:path h="3628344" w="3628344">
                  <a:moveTo>
                    <a:pt x="0" y="0"/>
                  </a:moveTo>
                  <a:lnTo>
                    <a:pt x="3628344" y="0"/>
                  </a:lnTo>
                  <a:lnTo>
                    <a:pt x="3628344" y="3628343"/>
                  </a:lnTo>
                  <a:lnTo>
                    <a:pt x="0" y="3628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905816" y="0"/>
              <a:ext cx="5443844" cy="5443844"/>
            </a:xfrm>
            <a:custGeom>
              <a:avLst/>
              <a:gdLst/>
              <a:ahLst/>
              <a:cxnLst/>
              <a:rect r="r" b="b" t="t" l="l"/>
              <a:pathLst>
                <a:path h="5443844" w="5443844">
                  <a:moveTo>
                    <a:pt x="0" y="0"/>
                  </a:moveTo>
                  <a:lnTo>
                    <a:pt x="5443844" y="0"/>
                  </a:lnTo>
                  <a:lnTo>
                    <a:pt x="5443844" y="5443844"/>
                  </a:lnTo>
                  <a:lnTo>
                    <a:pt x="0" y="5443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628344" y="4753814"/>
              <a:ext cx="928119" cy="928119"/>
            </a:xfrm>
            <a:custGeom>
              <a:avLst/>
              <a:gdLst/>
              <a:ahLst/>
              <a:cxnLst/>
              <a:rect r="r" b="b" t="t" l="l"/>
              <a:pathLst>
                <a:path h="928119" w="928119">
                  <a:moveTo>
                    <a:pt x="0" y="0"/>
                  </a:moveTo>
                  <a:lnTo>
                    <a:pt x="928118" y="0"/>
                  </a:lnTo>
                  <a:lnTo>
                    <a:pt x="928118" y="928118"/>
                  </a:lnTo>
                  <a:lnTo>
                    <a:pt x="0" y="928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407720" y="1972105"/>
            <a:ext cx="5807401" cy="2284002"/>
            <a:chOff x="0" y="0"/>
            <a:chExt cx="7743202" cy="30453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63355" cy="3045336"/>
            </a:xfrm>
            <a:custGeom>
              <a:avLst/>
              <a:gdLst/>
              <a:ahLst/>
              <a:cxnLst/>
              <a:rect r="r" b="b" t="t" l="l"/>
              <a:pathLst>
                <a:path h="3045336" w="2263355">
                  <a:moveTo>
                    <a:pt x="0" y="0"/>
                  </a:moveTo>
                  <a:lnTo>
                    <a:pt x="2263355" y="0"/>
                  </a:lnTo>
                  <a:lnTo>
                    <a:pt x="2263355" y="3045336"/>
                  </a:lnTo>
                  <a:lnTo>
                    <a:pt x="0" y="3045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-253038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301119" y="862670"/>
              <a:ext cx="5442083" cy="21826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953"/>
                </a:lnSpc>
              </a:pPr>
              <a:r>
                <a:rPr lang="en-US" sz="6764" spc="-311" b="true">
                  <a:solidFill>
                    <a:srgbClr val="F8FF0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WORLD</a:t>
              </a:r>
            </a:p>
            <a:p>
              <a:pPr algn="l">
                <a:lnSpc>
                  <a:spcPts val="5953"/>
                </a:lnSpc>
              </a:pPr>
              <a:r>
                <a:rPr lang="en-US" sz="6764" spc="-311" b="true">
                  <a:solidFill>
                    <a:srgbClr val="F8FF0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WORKPLACE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2342436" y="384235"/>
              <a:ext cx="1032536" cy="516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7"/>
                </a:lnSpc>
              </a:pPr>
              <a:r>
                <a:rPr lang="en-US" sz="2963" spc="-32" b="true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IFMA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6679577" y="1342568"/>
              <a:ext cx="1063625" cy="516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7"/>
                </a:lnSpc>
              </a:pPr>
              <a:r>
                <a:rPr lang="en-US" sz="2963" spc="71" b="true">
                  <a:solidFill>
                    <a:srgbClr val="F954B7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2025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32F51">
                <a:alpha val="100000"/>
              </a:srgbClr>
            </a:gs>
            <a:gs pos="100000">
              <a:srgbClr val="363790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66244" y="-1545498"/>
            <a:ext cx="5512245" cy="5416834"/>
            <a:chOff x="0" y="0"/>
            <a:chExt cx="7349660" cy="72224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168627" y="3119737"/>
              <a:ext cx="2213662" cy="2213662"/>
            </a:xfrm>
            <a:custGeom>
              <a:avLst/>
              <a:gdLst/>
              <a:ahLst/>
              <a:cxnLst/>
              <a:rect r="r" b="b" t="t" l="l"/>
              <a:pathLst>
                <a:path h="2213662" w="2213662">
                  <a:moveTo>
                    <a:pt x="0" y="0"/>
                  </a:moveTo>
                  <a:lnTo>
                    <a:pt x="2213662" y="0"/>
                  </a:lnTo>
                  <a:lnTo>
                    <a:pt x="2213662" y="2213662"/>
                  </a:lnTo>
                  <a:lnTo>
                    <a:pt x="0" y="2213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3628344" y="3665242"/>
              <a:ext cx="3557203" cy="3557203"/>
            </a:xfrm>
            <a:custGeom>
              <a:avLst/>
              <a:gdLst/>
              <a:ahLst/>
              <a:cxnLst/>
              <a:rect r="r" b="b" t="t" l="l"/>
              <a:pathLst>
                <a:path h="3557203" w="3557203">
                  <a:moveTo>
                    <a:pt x="0" y="0"/>
                  </a:moveTo>
                  <a:lnTo>
                    <a:pt x="3557203" y="0"/>
                  </a:lnTo>
                  <a:lnTo>
                    <a:pt x="3557203" y="3557204"/>
                  </a:lnTo>
                  <a:lnTo>
                    <a:pt x="0" y="3557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00191"/>
              <a:ext cx="3628344" cy="3628344"/>
            </a:xfrm>
            <a:custGeom>
              <a:avLst/>
              <a:gdLst/>
              <a:ahLst/>
              <a:cxnLst/>
              <a:rect r="r" b="b" t="t" l="l"/>
              <a:pathLst>
                <a:path h="3628344" w="3628344">
                  <a:moveTo>
                    <a:pt x="0" y="0"/>
                  </a:moveTo>
                  <a:lnTo>
                    <a:pt x="3628344" y="0"/>
                  </a:lnTo>
                  <a:lnTo>
                    <a:pt x="3628344" y="3628343"/>
                  </a:lnTo>
                  <a:lnTo>
                    <a:pt x="0" y="3628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905816" y="0"/>
              <a:ext cx="5443844" cy="5443844"/>
            </a:xfrm>
            <a:custGeom>
              <a:avLst/>
              <a:gdLst/>
              <a:ahLst/>
              <a:cxnLst/>
              <a:rect r="r" b="b" t="t" l="l"/>
              <a:pathLst>
                <a:path h="5443844" w="5443844">
                  <a:moveTo>
                    <a:pt x="0" y="0"/>
                  </a:moveTo>
                  <a:lnTo>
                    <a:pt x="5443844" y="0"/>
                  </a:lnTo>
                  <a:lnTo>
                    <a:pt x="5443844" y="5443844"/>
                  </a:lnTo>
                  <a:lnTo>
                    <a:pt x="0" y="5443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3628344" y="4753814"/>
              <a:ext cx="928119" cy="928119"/>
            </a:xfrm>
            <a:custGeom>
              <a:avLst/>
              <a:gdLst/>
              <a:ahLst/>
              <a:cxnLst/>
              <a:rect r="r" b="b" t="t" l="l"/>
              <a:pathLst>
                <a:path h="928119" w="928119">
                  <a:moveTo>
                    <a:pt x="0" y="0"/>
                  </a:moveTo>
                  <a:lnTo>
                    <a:pt x="928118" y="0"/>
                  </a:lnTo>
                  <a:lnTo>
                    <a:pt x="928118" y="928118"/>
                  </a:lnTo>
                  <a:lnTo>
                    <a:pt x="0" y="928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5430710" y="1448548"/>
            <a:ext cx="2984532" cy="4608604"/>
            <a:chOff x="0" y="0"/>
            <a:chExt cx="3979376" cy="6144805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7"/>
            <a:srcRect l="37381" t="0" r="37381" b="0"/>
            <a:stretch>
              <a:fillRect/>
            </a:stretch>
          </p:blipFill>
          <p:spPr>
            <a:xfrm flipH="false" flipV="false">
              <a:off x="0" y="0"/>
              <a:ext cx="3979376" cy="6144805"/>
            </a:xfrm>
            <a:prstGeom prst="rect">
              <a:avLst/>
            </a:prstGeom>
          </p:spPr>
        </p:pic>
      </p:grpSp>
      <p:sp>
        <p:nvSpPr>
          <p:cNvPr name="AutoShape 10" id="10"/>
          <p:cNvSpPr/>
          <p:nvPr/>
        </p:nvSpPr>
        <p:spPr>
          <a:xfrm>
            <a:off x="750570" y="3648858"/>
            <a:ext cx="3186625" cy="0"/>
          </a:xfrm>
          <a:prstGeom prst="line">
            <a:avLst/>
          </a:prstGeom>
          <a:ln cap="flat" w="28575">
            <a:solidFill>
              <a:srgbClr val="ACADF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0">
            <a:off x="750570" y="4592690"/>
            <a:ext cx="3889073" cy="900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64"/>
              </a:lnSpc>
            </a:pPr>
            <a:r>
              <a:rPr lang="en-US" sz="176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At the largest, most highly acclaimed conference in the world for facility management professionals!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0570" y="5967525"/>
            <a:ext cx="2605800" cy="23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worldworkplace.ifma.org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0570" y="3769623"/>
            <a:ext cx="4761575" cy="826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82"/>
              </a:lnSpc>
            </a:pPr>
            <a:r>
              <a:rPr lang="en-US" sz="4916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I’m Speaking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750570" y="1537496"/>
            <a:ext cx="1293802" cy="1740807"/>
          </a:xfrm>
          <a:custGeom>
            <a:avLst/>
            <a:gdLst/>
            <a:ahLst/>
            <a:cxnLst/>
            <a:rect r="r" b="b" t="t" l="l"/>
            <a:pathLst>
              <a:path h="1740807" w="1293802">
                <a:moveTo>
                  <a:pt x="0" y="0"/>
                </a:moveTo>
                <a:lnTo>
                  <a:pt x="1293802" y="0"/>
                </a:lnTo>
                <a:lnTo>
                  <a:pt x="1293802" y="1740807"/>
                </a:lnTo>
                <a:lnTo>
                  <a:pt x="0" y="17408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253038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065960" y="2064604"/>
            <a:ext cx="3110860" cy="1213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7"/>
              </a:lnSpc>
            </a:pPr>
            <a:r>
              <a:rPr lang="en-US" sz="5156" spc="-237" b="true">
                <a:solidFill>
                  <a:srgbClr val="F8FF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WORLD</a:t>
            </a:r>
          </a:p>
          <a:p>
            <a:pPr algn="l">
              <a:lnSpc>
                <a:spcPts val="4537"/>
              </a:lnSpc>
            </a:pPr>
            <a:r>
              <a:rPr lang="en-US" sz="5156" spc="-237" b="true">
                <a:solidFill>
                  <a:srgbClr val="F8FF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WORKPLACE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089578" y="1770728"/>
            <a:ext cx="590229" cy="2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7"/>
              </a:lnSpc>
            </a:pPr>
            <a:r>
              <a:rPr lang="en-US" sz="2258" spc="-24" b="true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IFMA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568819" y="2318541"/>
            <a:ext cx="608000" cy="2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7"/>
              </a:lnSpc>
            </a:pPr>
            <a:r>
              <a:rPr lang="en-US" sz="2258" spc="54" b="true">
                <a:solidFill>
                  <a:srgbClr val="F954B7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2025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32F51">
                <a:alpha val="100000"/>
              </a:srgbClr>
            </a:gs>
            <a:gs pos="100000">
              <a:srgbClr val="363790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66244" y="-1545498"/>
            <a:ext cx="5512245" cy="5416834"/>
            <a:chOff x="0" y="0"/>
            <a:chExt cx="7349660" cy="72224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168627" y="3119737"/>
              <a:ext cx="2213662" cy="2213662"/>
            </a:xfrm>
            <a:custGeom>
              <a:avLst/>
              <a:gdLst/>
              <a:ahLst/>
              <a:cxnLst/>
              <a:rect r="r" b="b" t="t" l="l"/>
              <a:pathLst>
                <a:path h="2213662" w="2213662">
                  <a:moveTo>
                    <a:pt x="0" y="0"/>
                  </a:moveTo>
                  <a:lnTo>
                    <a:pt x="2213662" y="0"/>
                  </a:lnTo>
                  <a:lnTo>
                    <a:pt x="2213662" y="2213662"/>
                  </a:lnTo>
                  <a:lnTo>
                    <a:pt x="0" y="2213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3628344" y="3665242"/>
              <a:ext cx="3557203" cy="3557203"/>
            </a:xfrm>
            <a:custGeom>
              <a:avLst/>
              <a:gdLst/>
              <a:ahLst/>
              <a:cxnLst/>
              <a:rect r="r" b="b" t="t" l="l"/>
              <a:pathLst>
                <a:path h="3557203" w="3557203">
                  <a:moveTo>
                    <a:pt x="0" y="0"/>
                  </a:moveTo>
                  <a:lnTo>
                    <a:pt x="3557203" y="0"/>
                  </a:lnTo>
                  <a:lnTo>
                    <a:pt x="3557203" y="3557204"/>
                  </a:lnTo>
                  <a:lnTo>
                    <a:pt x="0" y="3557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00191"/>
              <a:ext cx="3628344" cy="3628344"/>
            </a:xfrm>
            <a:custGeom>
              <a:avLst/>
              <a:gdLst/>
              <a:ahLst/>
              <a:cxnLst/>
              <a:rect r="r" b="b" t="t" l="l"/>
              <a:pathLst>
                <a:path h="3628344" w="3628344">
                  <a:moveTo>
                    <a:pt x="0" y="0"/>
                  </a:moveTo>
                  <a:lnTo>
                    <a:pt x="3628344" y="0"/>
                  </a:lnTo>
                  <a:lnTo>
                    <a:pt x="3628344" y="3628343"/>
                  </a:lnTo>
                  <a:lnTo>
                    <a:pt x="0" y="3628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905816" y="0"/>
              <a:ext cx="5443844" cy="5443844"/>
            </a:xfrm>
            <a:custGeom>
              <a:avLst/>
              <a:gdLst/>
              <a:ahLst/>
              <a:cxnLst/>
              <a:rect r="r" b="b" t="t" l="l"/>
              <a:pathLst>
                <a:path h="5443844" w="5443844">
                  <a:moveTo>
                    <a:pt x="0" y="0"/>
                  </a:moveTo>
                  <a:lnTo>
                    <a:pt x="5443844" y="0"/>
                  </a:lnTo>
                  <a:lnTo>
                    <a:pt x="5443844" y="5443844"/>
                  </a:lnTo>
                  <a:lnTo>
                    <a:pt x="0" y="5443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3628344" y="4753814"/>
              <a:ext cx="928119" cy="928119"/>
            </a:xfrm>
            <a:custGeom>
              <a:avLst/>
              <a:gdLst/>
              <a:ahLst/>
              <a:cxnLst/>
              <a:rect r="r" b="b" t="t" l="l"/>
              <a:pathLst>
                <a:path h="928119" w="928119">
                  <a:moveTo>
                    <a:pt x="0" y="0"/>
                  </a:moveTo>
                  <a:lnTo>
                    <a:pt x="928118" y="0"/>
                  </a:lnTo>
                  <a:lnTo>
                    <a:pt x="928118" y="928118"/>
                  </a:lnTo>
                  <a:lnTo>
                    <a:pt x="0" y="928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5430710" y="1448548"/>
            <a:ext cx="2984532" cy="4608604"/>
            <a:chOff x="0" y="0"/>
            <a:chExt cx="3979376" cy="6144805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7"/>
            <a:srcRect l="37381" t="0" r="37381" b="0"/>
            <a:stretch>
              <a:fillRect/>
            </a:stretch>
          </p:blipFill>
          <p:spPr>
            <a:xfrm flipH="false" flipV="false">
              <a:off x="0" y="0"/>
              <a:ext cx="3979376" cy="6144805"/>
            </a:xfrm>
            <a:prstGeom prst="rect">
              <a:avLst/>
            </a:prstGeom>
          </p:spPr>
        </p:pic>
      </p:grpSp>
      <p:sp>
        <p:nvSpPr>
          <p:cNvPr name="AutoShape 10" id="10"/>
          <p:cNvSpPr/>
          <p:nvPr/>
        </p:nvSpPr>
        <p:spPr>
          <a:xfrm>
            <a:off x="750570" y="3648858"/>
            <a:ext cx="3186625" cy="0"/>
          </a:xfrm>
          <a:prstGeom prst="line">
            <a:avLst/>
          </a:prstGeom>
          <a:ln cap="flat" w="28575">
            <a:solidFill>
              <a:srgbClr val="ACADF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0">
            <a:off x="750570" y="4592690"/>
            <a:ext cx="3889073" cy="900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64"/>
              </a:lnSpc>
            </a:pPr>
            <a:r>
              <a:rPr lang="en-US" sz="176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At the largest, most highly acclaimed conference in the world for facility management professionals!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0570" y="5967525"/>
            <a:ext cx="2605800" cy="23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worldworkplace.ifma.org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0570" y="3769623"/>
            <a:ext cx="4761575" cy="826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82"/>
              </a:lnSpc>
            </a:pPr>
            <a:r>
              <a:rPr lang="en-US" sz="4916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I’m Speaking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50570" y="1537496"/>
            <a:ext cx="4426250" cy="1740807"/>
            <a:chOff x="0" y="0"/>
            <a:chExt cx="5901666" cy="232107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25070" cy="2321076"/>
            </a:xfrm>
            <a:custGeom>
              <a:avLst/>
              <a:gdLst/>
              <a:ahLst/>
              <a:cxnLst/>
              <a:rect r="r" b="b" t="t" l="l"/>
              <a:pathLst>
                <a:path h="2321076" w="1725070">
                  <a:moveTo>
                    <a:pt x="0" y="0"/>
                  </a:moveTo>
                  <a:lnTo>
                    <a:pt x="1725070" y="0"/>
                  </a:lnTo>
                  <a:lnTo>
                    <a:pt x="1725070" y="2321076"/>
                  </a:lnTo>
                  <a:lnTo>
                    <a:pt x="0" y="2321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-253038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1753853" y="655186"/>
              <a:ext cx="4147813" cy="1665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37"/>
                </a:lnSpc>
              </a:pPr>
              <a:r>
                <a:rPr lang="en-US" sz="5156" spc="-237" b="true">
                  <a:solidFill>
                    <a:srgbClr val="F8FF0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WORLD</a:t>
              </a:r>
            </a:p>
            <a:p>
              <a:pPr algn="l">
                <a:lnSpc>
                  <a:spcPts val="4537"/>
                </a:lnSpc>
              </a:pPr>
              <a:r>
                <a:rPr lang="en-US" sz="5156" spc="-237" b="true">
                  <a:solidFill>
                    <a:srgbClr val="F8FF0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WORKPLACE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785344" y="291926"/>
              <a:ext cx="786972" cy="394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7"/>
                </a:lnSpc>
              </a:pPr>
              <a:r>
                <a:rPr lang="en-US" sz="2258" spc="-24" b="true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IFMA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5090999" y="1022343"/>
              <a:ext cx="810667" cy="394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7"/>
                </a:lnSpc>
              </a:pPr>
              <a:r>
                <a:rPr lang="en-US" sz="2258" spc="54" b="true">
                  <a:solidFill>
                    <a:srgbClr val="F954B7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2025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4476750" y="5621253"/>
            <a:ext cx="1916331" cy="869554"/>
            <a:chOff x="0" y="0"/>
            <a:chExt cx="2555108" cy="1159405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2555108" cy="1159405"/>
              <a:chOff x="0" y="0"/>
              <a:chExt cx="767295" cy="348168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767295" cy="348168"/>
              </a:xfrm>
              <a:custGeom>
                <a:avLst/>
                <a:gdLst/>
                <a:ahLst/>
                <a:cxnLst/>
                <a:rect r="r" b="b" t="t" l="l"/>
                <a:pathLst>
                  <a:path h="348168" w="767295">
                    <a:moveTo>
                      <a:pt x="80799" y="0"/>
                    </a:moveTo>
                    <a:lnTo>
                      <a:pt x="686496" y="0"/>
                    </a:lnTo>
                    <a:cubicBezTo>
                      <a:pt x="707925" y="0"/>
                      <a:pt x="728477" y="8513"/>
                      <a:pt x="743629" y="23666"/>
                    </a:cubicBezTo>
                    <a:cubicBezTo>
                      <a:pt x="758782" y="38818"/>
                      <a:pt x="767295" y="59370"/>
                      <a:pt x="767295" y="80799"/>
                    </a:cubicBezTo>
                    <a:lnTo>
                      <a:pt x="767295" y="267368"/>
                    </a:lnTo>
                    <a:cubicBezTo>
                      <a:pt x="767295" y="288798"/>
                      <a:pt x="758782" y="309349"/>
                      <a:pt x="743629" y="324502"/>
                    </a:cubicBezTo>
                    <a:cubicBezTo>
                      <a:pt x="728477" y="339655"/>
                      <a:pt x="707925" y="348168"/>
                      <a:pt x="686496" y="348168"/>
                    </a:cubicBezTo>
                    <a:lnTo>
                      <a:pt x="80799" y="348168"/>
                    </a:lnTo>
                    <a:cubicBezTo>
                      <a:pt x="59370" y="348168"/>
                      <a:pt x="38818" y="339655"/>
                      <a:pt x="23666" y="324502"/>
                    </a:cubicBezTo>
                    <a:cubicBezTo>
                      <a:pt x="8513" y="309349"/>
                      <a:pt x="0" y="288798"/>
                      <a:pt x="0" y="267368"/>
                    </a:cubicBezTo>
                    <a:lnTo>
                      <a:pt x="0" y="80799"/>
                    </a:lnTo>
                    <a:cubicBezTo>
                      <a:pt x="0" y="59370"/>
                      <a:pt x="8513" y="38818"/>
                      <a:pt x="23666" y="23666"/>
                    </a:cubicBezTo>
                    <a:cubicBezTo>
                      <a:pt x="38818" y="8513"/>
                      <a:pt x="59370" y="0"/>
                      <a:pt x="80799" y="0"/>
                    </a:cubicBezTo>
                    <a:close/>
                  </a:path>
                </a:pathLst>
              </a:custGeom>
              <a:solidFill>
                <a:srgbClr val="F954B7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9525"/>
                <a:ext cx="767295" cy="3576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792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305309" y="560653"/>
              <a:ext cx="1944490" cy="257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 i="true">
                  <a:solidFill>
                    <a:srgbClr val="FFFFFF"/>
                  </a:solidFill>
                  <a:latin typeface="Open Sans 2 Italics"/>
                  <a:ea typeface="Open Sans 2 Italics"/>
                  <a:cs typeface="Open Sans 2 Italics"/>
                  <a:sym typeface="Open Sans 2 Italics"/>
                </a:rPr>
                <a:t>Job Title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170264" y="237118"/>
              <a:ext cx="2214580" cy="3425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4"/>
                </a:lnSpc>
              </a:pPr>
              <a:r>
                <a:rPr lang="en-US" sz="1603" b="true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Full Name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32F51">
                <a:alpha val="100000"/>
              </a:srgbClr>
            </a:gs>
            <a:gs pos="100000">
              <a:srgbClr val="363790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73938" y="632714"/>
            <a:ext cx="3227432" cy="3227432"/>
            <a:chOff x="0" y="0"/>
            <a:chExt cx="4303242" cy="4303242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4303242" cy="4303242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135258" y="135258"/>
              <a:ext cx="4032726" cy="4032726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</p:grpSp>
      <p:sp>
        <p:nvSpPr>
          <p:cNvPr name="AutoShape 8" id="8"/>
          <p:cNvSpPr/>
          <p:nvPr/>
        </p:nvSpPr>
        <p:spPr>
          <a:xfrm>
            <a:off x="781071" y="1631647"/>
            <a:ext cx="3836212" cy="0"/>
          </a:xfrm>
          <a:prstGeom prst="line">
            <a:avLst/>
          </a:prstGeom>
          <a:ln cap="flat" w="19050">
            <a:solidFill>
              <a:srgbClr val="ACADFB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" id="9"/>
          <p:cNvGrpSpPr/>
          <p:nvPr/>
        </p:nvGrpSpPr>
        <p:grpSpPr>
          <a:xfrm rot="-425550">
            <a:off x="-71318" y="5566262"/>
            <a:ext cx="9389045" cy="2480952"/>
            <a:chOff x="0" y="0"/>
            <a:chExt cx="3389165" cy="8955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389165" cy="895550"/>
            </a:xfrm>
            <a:custGeom>
              <a:avLst/>
              <a:gdLst/>
              <a:ahLst/>
              <a:cxnLst/>
              <a:rect r="r" b="b" t="t" l="l"/>
              <a:pathLst>
                <a:path h="895550" w="3389165">
                  <a:moveTo>
                    <a:pt x="0" y="0"/>
                  </a:moveTo>
                  <a:lnTo>
                    <a:pt x="3389165" y="0"/>
                  </a:lnTo>
                  <a:lnTo>
                    <a:pt x="3389165" y="895550"/>
                  </a:lnTo>
                  <a:lnTo>
                    <a:pt x="0" y="895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0"/>
              <a:ext cx="3389165" cy="895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2593" y="6164160"/>
            <a:ext cx="6171333" cy="51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0"/>
              </a:lnSpc>
            </a:pPr>
            <a:r>
              <a:rPr lang="en-US" b="true" sz="2993">
                <a:solidFill>
                  <a:srgbClr val="7334F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SEPTEMBER 17-19, 2025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-423090" y="6621160"/>
            <a:ext cx="7122699" cy="456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 b="true">
                <a:solidFill>
                  <a:srgbClr val="F954B7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Minneapolis, MN, USA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50570" y="898886"/>
            <a:ext cx="3757689" cy="613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6"/>
              </a:lnSpc>
            </a:pPr>
            <a:r>
              <a:rPr lang="en-US" sz="3547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Topic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50570" y="1726897"/>
            <a:ext cx="3897213" cy="2807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0"/>
              </a:lnSpc>
            </a:pPr>
            <a:r>
              <a:rPr lang="en-US" sz="1771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700918" y="4054583"/>
            <a:ext cx="2373472" cy="2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923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352803" y="4386365"/>
            <a:ext cx="3069702" cy="200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7"/>
              </a:lnSpc>
            </a:pPr>
            <a:r>
              <a:rPr lang="en-US" sz="14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81071" y="629502"/>
            <a:ext cx="1948606" cy="29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b="true" sz="1769" spc="88">
                <a:solidFill>
                  <a:srgbClr val="F8FF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I’M SPEAKING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058306" y="6830170"/>
            <a:ext cx="3774856" cy="23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0"/>
              </a:lnSpc>
            </a:pPr>
            <a:r>
              <a:rPr lang="en-US" b="true" sz="1378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WORLDWORKPLACE.IFMA.ORG</a:t>
            </a:r>
          </a:p>
        </p:txBody>
      </p:sp>
      <p:grpSp>
        <p:nvGrpSpPr>
          <p:cNvPr name="Group 20" id="20"/>
          <p:cNvGrpSpPr/>
          <p:nvPr/>
        </p:nvGrpSpPr>
        <p:grpSpPr>
          <a:xfrm rot="-8776907">
            <a:off x="-1784251" y="4458339"/>
            <a:ext cx="3386727" cy="3328106"/>
            <a:chOff x="0" y="0"/>
            <a:chExt cx="4515636" cy="443747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718005" y="1916768"/>
              <a:ext cx="1360075" cy="1360075"/>
            </a:xfrm>
            <a:custGeom>
              <a:avLst/>
              <a:gdLst/>
              <a:ahLst/>
              <a:cxnLst/>
              <a:rect r="r" b="b" t="t" l="l"/>
              <a:pathLst>
                <a:path h="1360075" w="1360075">
                  <a:moveTo>
                    <a:pt x="0" y="0"/>
                  </a:moveTo>
                  <a:lnTo>
                    <a:pt x="1360075" y="0"/>
                  </a:lnTo>
                  <a:lnTo>
                    <a:pt x="1360075" y="1360075"/>
                  </a:lnTo>
                  <a:lnTo>
                    <a:pt x="0" y="1360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229256" y="2251927"/>
              <a:ext cx="2185548" cy="2185548"/>
            </a:xfrm>
            <a:custGeom>
              <a:avLst/>
              <a:gdLst/>
              <a:ahLst/>
              <a:cxnLst/>
              <a:rect r="r" b="b" t="t" l="l"/>
              <a:pathLst>
                <a:path h="2185548" w="2185548">
                  <a:moveTo>
                    <a:pt x="0" y="0"/>
                  </a:moveTo>
                  <a:lnTo>
                    <a:pt x="2185548" y="0"/>
                  </a:lnTo>
                  <a:lnTo>
                    <a:pt x="2185548" y="2185548"/>
                  </a:lnTo>
                  <a:lnTo>
                    <a:pt x="0" y="2185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307317"/>
              <a:ext cx="2229256" cy="2229256"/>
            </a:xfrm>
            <a:custGeom>
              <a:avLst/>
              <a:gdLst/>
              <a:ahLst/>
              <a:cxnLst/>
              <a:rect r="r" b="b" t="t" l="l"/>
              <a:pathLst>
                <a:path h="2229256" w="2229256">
                  <a:moveTo>
                    <a:pt x="0" y="0"/>
                  </a:moveTo>
                  <a:lnTo>
                    <a:pt x="2229256" y="0"/>
                  </a:lnTo>
                  <a:lnTo>
                    <a:pt x="2229256" y="2229257"/>
                  </a:lnTo>
                  <a:lnTo>
                    <a:pt x="0" y="2229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170935" y="0"/>
              <a:ext cx="3344701" cy="3344701"/>
            </a:xfrm>
            <a:custGeom>
              <a:avLst/>
              <a:gdLst/>
              <a:ahLst/>
              <a:cxnLst/>
              <a:rect r="r" b="b" t="t" l="l"/>
              <a:pathLst>
                <a:path h="3344701" w="3344701">
                  <a:moveTo>
                    <a:pt x="0" y="0"/>
                  </a:moveTo>
                  <a:lnTo>
                    <a:pt x="3344701" y="0"/>
                  </a:lnTo>
                  <a:lnTo>
                    <a:pt x="3344701" y="3344701"/>
                  </a:lnTo>
                  <a:lnTo>
                    <a:pt x="0" y="3344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2229256" y="2920746"/>
              <a:ext cx="570237" cy="570237"/>
            </a:xfrm>
            <a:custGeom>
              <a:avLst/>
              <a:gdLst/>
              <a:ahLst/>
              <a:cxnLst/>
              <a:rect r="r" b="b" t="t" l="l"/>
              <a:pathLst>
                <a:path h="570237" w="570237">
                  <a:moveTo>
                    <a:pt x="0" y="0"/>
                  </a:moveTo>
                  <a:lnTo>
                    <a:pt x="570237" y="0"/>
                  </a:lnTo>
                  <a:lnTo>
                    <a:pt x="570237" y="570237"/>
                  </a:lnTo>
                  <a:lnTo>
                    <a:pt x="0" y="57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5463415" y="5697406"/>
            <a:ext cx="2964637" cy="1132764"/>
          </a:xfrm>
          <a:custGeom>
            <a:avLst/>
            <a:gdLst/>
            <a:ahLst/>
            <a:cxnLst/>
            <a:rect r="r" b="b" t="t" l="l"/>
            <a:pathLst>
              <a:path h="1132764" w="2964637">
                <a:moveTo>
                  <a:pt x="0" y="0"/>
                </a:moveTo>
                <a:lnTo>
                  <a:pt x="2964638" y="0"/>
                </a:lnTo>
                <a:lnTo>
                  <a:pt x="2964638" y="1132764"/>
                </a:lnTo>
                <a:lnTo>
                  <a:pt x="0" y="11327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255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32F51">
                <a:alpha val="100000"/>
              </a:srgbClr>
            </a:gs>
            <a:gs pos="100000">
              <a:srgbClr val="363790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99049" y="469698"/>
            <a:ext cx="2298911" cy="2816903"/>
            <a:chOff x="0" y="0"/>
            <a:chExt cx="3065215" cy="3755871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3065215" cy="3065215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96345" y="96345"/>
              <a:ext cx="2872526" cy="2872526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405519" y="3249880"/>
              <a:ext cx="2254177" cy="2766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21"/>
                </a:lnSpc>
              </a:pPr>
              <a:r>
                <a:rPr lang="en-US" sz="1370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74901" y="3555940"/>
              <a:ext cx="2915413" cy="1999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09"/>
                </a:lnSpc>
              </a:pPr>
              <a:r>
                <a:rPr lang="en-US" sz="9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55167" y="1205286"/>
            <a:ext cx="3423097" cy="60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4"/>
              </a:lnSpc>
            </a:pPr>
            <a:r>
              <a:rPr lang="en-US" sz="3431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Topic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55167" y="2107582"/>
            <a:ext cx="3423097" cy="2560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61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  <p:sp>
        <p:nvSpPr>
          <p:cNvPr name="AutoShape 12" id="12"/>
          <p:cNvSpPr/>
          <p:nvPr/>
        </p:nvSpPr>
        <p:spPr>
          <a:xfrm flipV="true">
            <a:off x="582952" y="1975376"/>
            <a:ext cx="3395312" cy="0"/>
          </a:xfrm>
          <a:prstGeom prst="line">
            <a:avLst/>
          </a:prstGeom>
          <a:ln cap="flat" w="19050">
            <a:solidFill>
              <a:srgbClr val="ACADF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3" id="13"/>
          <p:cNvSpPr txBox="true"/>
          <p:nvPr/>
        </p:nvSpPr>
        <p:spPr>
          <a:xfrm rot="0">
            <a:off x="582952" y="899093"/>
            <a:ext cx="1948606" cy="29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b="true" sz="1769" spc="88">
                <a:solidFill>
                  <a:srgbClr val="F8FF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I’M SPEAKING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6387744" y="1843317"/>
            <a:ext cx="2298911" cy="2816903"/>
            <a:chOff x="0" y="0"/>
            <a:chExt cx="3065215" cy="3755871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3065215" cy="3065215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96345" y="96345"/>
              <a:ext cx="2872526" cy="2872526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20" id="20"/>
            <p:cNvSpPr txBox="true"/>
            <p:nvPr/>
          </p:nvSpPr>
          <p:spPr>
            <a:xfrm rot="0">
              <a:off x="405519" y="3249880"/>
              <a:ext cx="2254177" cy="2766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21"/>
                </a:lnSpc>
              </a:pPr>
              <a:r>
                <a:rPr lang="en-US" sz="1370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74901" y="3555940"/>
              <a:ext cx="2915413" cy="1999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09"/>
                </a:lnSpc>
              </a:pPr>
              <a:r>
                <a:rPr lang="en-US" sz="9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-226439">
            <a:off x="-71318" y="5566262"/>
            <a:ext cx="9389045" cy="2480952"/>
            <a:chOff x="0" y="0"/>
            <a:chExt cx="3389165" cy="89555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389165" cy="895550"/>
            </a:xfrm>
            <a:custGeom>
              <a:avLst/>
              <a:gdLst/>
              <a:ahLst/>
              <a:cxnLst/>
              <a:rect r="r" b="b" t="t" l="l"/>
              <a:pathLst>
                <a:path h="895550" w="3389165">
                  <a:moveTo>
                    <a:pt x="0" y="0"/>
                  </a:moveTo>
                  <a:lnTo>
                    <a:pt x="3389165" y="0"/>
                  </a:lnTo>
                  <a:lnTo>
                    <a:pt x="3389165" y="895550"/>
                  </a:lnTo>
                  <a:lnTo>
                    <a:pt x="0" y="895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0"/>
              <a:ext cx="3389165" cy="895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2593" y="6164160"/>
            <a:ext cx="6171333" cy="51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0"/>
              </a:lnSpc>
            </a:pPr>
            <a:r>
              <a:rPr lang="en-US" b="true" sz="2993">
                <a:solidFill>
                  <a:srgbClr val="7334F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SEPTEMBER 17-19, 2025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-423090" y="6621160"/>
            <a:ext cx="7122699" cy="456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 b="true">
                <a:solidFill>
                  <a:srgbClr val="F954B7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Minneapolis, MN, USA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058306" y="6830170"/>
            <a:ext cx="3774856" cy="23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0"/>
              </a:lnSpc>
            </a:pPr>
            <a:r>
              <a:rPr lang="en-US" b="true" sz="1378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WORLDWORKPLACE.IFMA.ORG</a:t>
            </a:r>
          </a:p>
        </p:txBody>
      </p:sp>
      <p:grpSp>
        <p:nvGrpSpPr>
          <p:cNvPr name="Group 28" id="28"/>
          <p:cNvGrpSpPr/>
          <p:nvPr/>
        </p:nvGrpSpPr>
        <p:grpSpPr>
          <a:xfrm rot="-8776907">
            <a:off x="-1784251" y="4458339"/>
            <a:ext cx="3386727" cy="3328106"/>
            <a:chOff x="0" y="0"/>
            <a:chExt cx="4515636" cy="4437475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718005" y="1916768"/>
              <a:ext cx="1360075" cy="1360075"/>
            </a:xfrm>
            <a:custGeom>
              <a:avLst/>
              <a:gdLst/>
              <a:ahLst/>
              <a:cxnLst/>
              <a:rect r="r" b="b" t="t" l="l"/>
              <a:pathLst>
                <a:path h="1360075" w="1360075">
                  <a:moveTo>
                    <a:pt x="0" y="0"/>
                  </a:moveTo>
                  <a:lnTo>
                    <a:pt x="1360075" y="0"/>
                  </a:lnTo>
                  <a:lnTo>
                    <a:pt x="1360075" y="1360075"/>
                  </a:lnTo>
                  <a:lnTo>
                    <a:pt x="0" y="1360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229256" y="2251927"/>
              <a:ext cx="2185548" cy="2185548"/>
            </a:xfrm>
            <a:custGeom>
              <a:avLst/>
              <a:gdLst/>
              <a:ahLst/>
              <a:cxnLst/>
              <a:rect r="r" b="b" t="t" l="l"/>
              <a:pathLst>
                <a:path h="2185548" w="2185548">
                  <a:moveTo>
                    <a:pt x="0" y="0"/>
                  </a:moveTo>
                  <a:lnTo>
                    <a:pt x="2185548" y="0"/>
                  </a:lnTo>
                  <a:lnTo>
                    <a:pt x="2185548" y="2185548"/>
                  </a:lnTo>
                  <a:lnTo>
                    <a:pt x="0" y="2185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307317"/>
              <a:ext cx="2229256" cy="2229256"/>
            </a:xfrm>
            <a:custGeom>
              <a:avLst/>
              <a:gdLst/>
              <a:ahLst/>
              <a:cxnLst/>
              <a:rect r="r" b="b" t="t" l="l"/>
              <a:pathLst>
                <a:path h="2229256" w="2229256">
                  <a:moveTo>
                    <a:pt x="0" y="0"/>
                  </a:moveTo>
                  <a:lnTo>
                    <a:pt x="2229256" y="0"/>
                  </a:lnTo>
                  <a:lnTo>
                    <a:pt x="2229256" y="2229257"/>
                  </a:lnTo>
                  <a:lnTo>
                    <a:pt x="0" y="2229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1170935" y="0"/>
              <a:ext cx="3344701" cy="3344701"/>
            </a:xfrm>
            <a:custGeom>
              <a:avLst/>
              <a:gdLst/>
              <a:ahLst/>
              <a:cxnLst/>
              <a:rect r="r" b="b" t="t" l="l"/>
              <a:pathLst>
                <a:path h="3344701" w="3344701">
                  <a:moveTo>
                    <a:pt x="0" y="0"/>
                  </a:moveTo>
                  <a:lnTo>
                    <a:pt x="3344701" y="0"/>
                  </a:lnTo>
                  <a:lnTo>
                    <a:pt x="3344701" y="3344701"/>
                  </a:lnTo>
                  <a:lnTo>
                    <a:pt x="0" y="3344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2229256" y="2920746"/>
              <a:ext cx="570237" cy="570237"/>
            </a:xfrm>
            <a:custGeom>
              <a:avLst/>
              <a:gdLst/>
              <a:ahLst/>
              <a:cxnLst/>
              <a:rect r="r" b="b" t="t" l="l"/>
              <a:pathLst>
                <a:path h="570237" w="570237">
                  <a:moveTo>
                    <a:pt x="0" y="0"/>
                  </a:moveTo>
                  <a:lnTo>
                    <a:pt x="570237" y="0"/>
                  </a:lnTo>
                  <a:lnTo>
                    <a:pt x="570237" y="570237"/>
                  </a:lnTo>
                  <a:lnTo>
                    <a:pt x="0" y="57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Freeform 34" id="34"/>
          <p:cNvSpPr/>
          <p:nvPr/>
        </p:nvSpPr>
        <p:spPr>
          <a:xfrm flipH="false" flipV="false" rot="0">
            <a:off x="5463415" y="5697406"/>
            <a:ext cx="2964637" cy="1132764"/>
          </a:xfrm>
          <a:custGeom>
            <a:avLst/>
            <a:gdLst/>
            <a:ahLst/>
            <a:cxnLst/>
            <a:rect r="r" b="b" t="t" l="l"/>
            <a:pathLst>
              <a:path h="1132764" w="2964637">
                <a:moveTo>
                  <a:pt x="0" y="0"/>
                </a:moveTo>
                <a:lnTo>
                  <a:pt x="2964638" y="0"/>
                </a:lnTo>
                <a:lnTo>
                  <a:pt x="2964638" y="1132764"/>
                </a:lnTo>
                <a:lnTo>
                  <a:pt x="0" y="11327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255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32F51">
                <a:alpha val="100000"/>
              </a:srgbClr>
            </a:gs>
            <a:gs pos="100000">
              <a:srgbClr val="363790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2753" y="459506"/>
            <a:ext cx="1806075" cy="2213020"/>
            <a:chOff x="0" y="0"/>
            <a:chExt cx="2408100" cy="2950694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497698" y="2801089"/>
            <a:ext cx="1806075" cy="2213020"/>
            <a:chOff x="0" y="0"/>
            <a:chExt cx="2408100" cy="2950694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575339" y="459506"/>
            <a:ext cx="1806075" cy="2213020"/>
            <a:chOff x="0" y="0"/>
            <a:chExt cx="2408100" cy="2950694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24" id="24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4877014" y="981854"/>
            <a:ext cx="3423097" cy="60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4"/>
              </a:lnSpc>
            </a:pPr>
            <a:r>
              <a:rPr lang="en-US" sz="3431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Topic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877014" y="1854284"/>
            <a:ext cx="3550197" cy="2560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61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  <p:sp>
        <p:nvSpPr>
          <p:cNvPr name="AutoShape 28" id="28"/>
          <p:cNvSpPr/>
          <p:nvPr/>
        </p:nvSpPr>
        <p:spPr>
          <a:xfrm>
            <a:off x="4904799" y="1722078"/>
            <a:ext cx="3494627" cy="0"/>
          </a:xfrm>
          <a:prstGeom prst="line">
            <a:avLst/>
          </a:prstGeom>
          <a:ln cap="flat" w="19050">
            <a:solidFill>
              <a:srgbClr val="ACADF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9" id="29"/>
          <p:cNvSpPr txBox="true"/>
          <p:nvPr/>
        </p:nvSpPr>
        <p:spPr>
          <a:xfrm rot="0">
            <a:off x="4877014" y="721995"/>
            <a:ext cx="1948606" cy="29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b="true" sz="1769" spc="88">
                <a:solidFill>
                  <a:srgbClr val="F8FF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I’M SPEAKING</a:t>
            </a:r>
          </a:p>
        </p:txBody>
      </p:sp>
      <p:grpSp>
        <p:nvGrpSpPr>
          <p:cNvPr name="Group 30" id="30"/>
          <p:cNvGrpSpPr/>
          <p:nvPr/>
        </p:nvGrpSpPr>
        <p:grpSpPr>
          <a:xfrm rot="-215798">
            <a:off x="-66016" y="5678918"/>
            <a:ext cx="9389045" cy="2368046"/>
            <a:chOff x="0" y="0"/>
            <a:chExt cx="3389165" cy="85479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389165" cy="854794"/>
            </a:xfrm>
            <a:custGeom>
              <a:avLst/>
              <a:gdLst/>
              <a:ahLst/>
              <a:cxnLst/>
              <a:rect r="r" b="b" t="t" l="l"/>
              <a:pathLst>
                <a:path h="854794" w="3389165">
                  <a:moveTo>
                    <a:pt x="0" y="0"/>
                  </a:moveTo>
                  <a:lnTo>
                    <a:pt x="3389165" y="0"/>
                  </a:lnTo>
                  <a:lnTo>
                    <a:pt x="3389165" y="854794"/>
                  </a:lnTo>
                  <a:lnTo>
                    <a:pt x="0" y="8547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0"/>
              <a:ext cx="3389165" cy="8547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52593" y="6164160"/>
            <a:ext cx="6171333" cy="51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0"/>
              </a:lnSpc>
            </a:pPr>
            <a:r>
              <a:rPr lang="en-US" b="true" sz="2993">
                <a:solidFill>
                  <a:srgbClr val="7334F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SEPTEMBER 17-19, 2025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-423090" y="6621160"/>
            <a:ext cx="7122699" cy="456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 b="true">
                <a:solidFill>
                  <a:srgbClr val="F954B7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Minneapolis, MN, USA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058306" y="6830170"/>
            <a:ext cx="3774856" cy="23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0"/>
              </a:lnSpc>
            </a:pPr>
            <a:r>
              <a:rPr lang="en-US" b="true" sz="1378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WORLDWORKPLACE.IFMA.ORG</a:t>
            </a:r>
          </a:p>
        </p:txBody>
      </p:sp>
      <p:grpSp>
        <p:nvGrpSpPr>
          <p:cNvPr name="Group 36" id="36"/>
          <p:cNvGrpSpPr/>
          <p:nvPr/>
        </p:nvGrpSpPr>
        <p:grpSpPr>
          <a:xfrm rot="-8776907">
            <a:off x="-1784251" y="4458339"/>
            <a:ext cx="3386727" cy="3328106"/>
            <a:chOff x="0" y="0"/>
            <a:chExt cx="4515636" cy="4437475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718005" y="1916768"/>
              <a:ext cx="1360075" cy="1360075"/>
            </a:xfrm>
            <a:custGeom>
              <a:avLst/>
              <a:gdLst/>
              <a:ahLst/>
              <a:cxnLst/>
              <a:rect r="r" b="b" t="t" l="l"/>
              <a:pathLst>
                <a:path h="1360075" w="1360075">
                  <a:moveTo>
                    <a:pt x="0" y="0"/>
                  </a:moveTo>
                  <a:lnTo>
                    <a:pt x="1360075" y="0"/>
                  </a:lnTo>
                  <a:lnTo>
                    <a:pt x="1360075" y="1360075"/>
                  </a:lnTo>
                  <a:lnTo>
                    <a:pt x="0" y="1360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2229256" y="2251927"/>
              <a:ext cx="2185548" cy="2185548"/>
            </a:xfrm>
            <a:custGeom>
              <a:avLst/>
              <a:gdLst/>
              <a:ahLst/>
              <a:cxnLst/>
              <a:rect r="r" b="b" t="t" l="l"/>
              <a:pathLst>
                <a:path h="2185548" w="2185548">
                  <a:moveTo>
                    <a:pt x="0" y="0"/>
                  </a:moveTo>
                  <a:lnTo>
                    <a:pt x="2185548" y="0"/>
                  </a:lnTo>
                  <a:lnTo>
                    <a:pt x="2185548" y="2185548"/>
                  </a:lnTo>
                  <a:lnTo>
                    <a:pt x="0" y="2185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0" y="307317"/>
              <a:ext cx="2229256" cy="2229256"/>
            </a:xfrm>
            <a:custGeom>
              <a:avLst/>
              <a:gdLst/>
              <a:ahLst/>
              <a:cxnLst/>
              <a:rect r="r" b="b" t="t" l="l"/>
              <a:pathLst>
                <a:path h="2229256" w="2229256">
                  <a:moveTo>
                    <a:pt x="0" y="0"/>
                  </a:moveTo>
                  <a:lnTo>
                    <a:pt x="2229256" y="0"/>
                  </a:lnTo>
                  <a:lnTo>
                    <a:pt x="2229256" y="2229257"/>
                  </a:lnTo>
                  <a:lnTo>
                    <a:pt x="0" y="2229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1170935" y="0"/>
              <a:ext cx="3344701" cy="3344701"/>
            </a:xfrm>
            <a:custGeom>
              <a:avLst/>
              <a:gdLst/>
              <a:ahLst/>
              <a:cxnLst/>
              <a:rect r="r" b="b" t="t" l="l"/>
              <a:pathLst>
                <a:path h="3344701" w="3344701">
                  <a:moveTo>
                    <a:pt x="0" y="0"/>
                  </a:moveTo>
                  <a:lnTo>
                    <a:pt x="3344701" y="0"/>
                  </a:lnTo>
                  <a:lnTo>
                    <a:pt x="3344701" y="3344701"/>
                  </a:lnTo>
                  <a:lnTo>
                    <a:pt x="0" y="3344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2229256" y="2920746"/>
              <a:ext cx="570237" cy="570237"/>
            </a:xfrm>
            <a:custGeom>
              <a:avLst/>
              <a:gdLst/>
              <a:ahLst/>
              <a:cxnLst/>
              <a:rect r="r" b="b" t="t" l="l"/>
              <a:pathLst>
                <a:path h="570237" w="570237">
                  <a:moveTo>
                    <a:pt x="0" y="0"/>
                  </a:moveTo>
                  <a:lnTo>
                    <a:pt x="570237" y="0"/>
                  </a:lnTo>
                  <a:lnTo>
                    <a:pt x="570237" y="570237"/>
                  </a:lnTo>
                  <a:lnTo>
                    <a:pt x="0" y="57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Freeform 42" id="42"/>
          <p:cNvSpPr/>
          <p:nvPr/>
        </p:nvSpPr>
        <p:spPr>
          <a:xfrm flipH="false" flipV="false" rot="0">
            <a:off x="5463415" y="5697406"/>
            <a:ext cx="2964637" cy="1132764"/>
          </a:xfrm>
          <a:custGeom>
            <a:avLst/>
            <a:gdLst/>
            <a:ahLst/>
            <a:cxnLst/>
            <a:rect r="r" b="b" t="t" l="l"/>
            <a:pathLst>
              <a:path h="1132764" w="2964637">
                <a:moveTo>
                  <a:pt x="0" y="0"/>
                </a:moveTo>
                <a:lnTo>
                  <a:pt x="2964638" y="0"/>
                </a:lnTo>
                <a:lnTo>
                  <a:pt x="2964638" y="1132764"/>
                </a:lnTo>
                <a:lnTo>
                  <a:pt x="0" y="11327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255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32F51">
                <a:alpha val="100000"/>
              </a:srgbClr>
            </a:gs>
            <a:gs pos="100000">
              <a:srgbClr val="363790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6776" y="356057"/>
            <a:ext cx="1806075" cy="2213020"/>
            <a:chOff x="0" y="0"/>
            <a:chExt cx="2408100" cy="2950694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36776" y="2822061"/>
            <a:ext cx="1806075" cy="2213020"/>
            <a:chOff x="0" y="0"/>
            <a:chExt cx="2408100" cy="2950694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529362" y="356057"/>
            <a:ext cx="1806075" cy="2213020"/>
            <a:chOff x="0" y="0"/>
            <a:chExt cx="2408100" cy="2950694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24" id="24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529362" y="2822061"/>
            <a:ext cx="1806075" cy="2213020"/>
            <a:chOff x="0" y="0"/>
            <a:chExt cx="2408100" cy="2950694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32" id="32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4842531" y="960799"/>
            <a:ext cx="3423097" cy="60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4"/>
              </a:lnSpc>
            </a:pPr>
            <a:r>
              <a:rPr lang="en-US" sz="3431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Topic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842531" y="1833229"/>
            <a:ext cx="3550197" cy="2560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61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  <p:sp>
        <p:nvSpPr>
          <p:cNvPr name="AutoShape 36" id="36"/>
          <p:cNvSpPr/>
          <p:nvPr/>
        </p:nvSpPr>
        <p:spPr>
          <a:xfrm>
            <a:off x="4870316" y="1701022"/>
            <a:ext cx="3494627" cy="0"/>
          </a:xfrm>
          <a:prstGeom prst="line">
            <a:avLst/>
          </a:prstGeom>
          <a:ln cap="flat" w="19050">
            <a:solidFill>
              <a:srgbClr val="ACADF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4842531" y="700939"/>
            <a:ext cx="1948606" cy="29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b="true" sz="1769" spc="88">
                <a:solidFill>
                  <a:srgbClr val="F8FF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I’M SPEAKING</a:t>
            </a:r>
          </a:p>
        </p:txBody>
      </p:sp>
      <p:grpSp>
        <p:nvGrpSpPr>
          <p:cNvPr name="Group 38" id="38"/>
          <p:cNvGrpSpPr/>
          <p:nvPr/>
        </p:nvGrpSpPr>
        <p:grpSpPr>
          <a:xfrm rot="-276441">
            <a:off x="-71318" y="5566262"/>
            <a:ext cx="9389045" cy="2480952"/>
            <a:chOff x="0" y="0"/>
            <a:chExt cx="3389165" cy="89555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389165" cy="895550"/>
            </a:xfrm>
            <a:custGeom>
              <a:avLst/>
              <a:gdLst/>
              <a:ahLst/>
              <a:cxnLst/>
              <a:rect r="r" b="b" t="t" l="l"/>
              <a:pathLst>
                <a:path h="895550" w="3389165">
                  <a:moveTo>
                    <a:pt x="0" y="0"/>
                  </a:moveTo>
                  <a:lnTo>
                    <a:pt x="3389165" y="0"/>
                  </a:lnTo>
                  <a:lnTo>
                    <a:pt x="3389165" y="895550"/>
                  </a:lnTo>
                  <a:lnTo>
                    <a:pt x="0" y="895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0"/>
              <a:ext cx="3389165" cy="895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52593" y="6164160"/>
            <a:ext cx="6171333" cy="51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0"/>
              </a:lnSpc>
            </a:pPr>
            <a:r>
              <a:rPr lang="en-US" b="true" sz="2993">
                <a:solidFill>
                  <a:srgbClr val="7334F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SEPTEMBER 17-19, 2025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-423090" y="6621160"/>
            <a:ext cx="7122699" cy="456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 b="true">
                <a:solidFill>
                  <a:srgbClr val="F954B7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Minneapolis, MN, USA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058306" y="6830170"/>
            <a:ext cx="3774856" cy="23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0"/>
              </a:lnSpc>
            </a:pPr>
            <a:r>
              <a:rPr lang="en-US" b="true" sz="1378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WORLDWORKPLACE.IFMA.ORG</a:t>
            </a:r>
          </a:p>
        </p:txBody>
      </p:sp>
      <p:grpSp>
        <p:nvGrpSpPr>
          <p:cNvPr name="Group 44" id="44"/>
          <p:cNvGrpSpPr/>
          <p:nvPr/>
        </p:nvGrpSpPr>
        <p:grpSpPr>
          <a:xfrm rot="-8776907">
            <a:off x="-1784251" y="4458339"/>
            <a:ext cx="3386727" cy="3328106"/>
            <a:chOff x="0" y="0"/>
            <a:chExt cx="4515636" cy="4437475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718005" y="1916768"/>
              <a:ext cx="1360075" cy="1360075"/>
            </a:xfrm>
            <a:custGeom>
              <a:avLst/>
              <a:gdLst/>
              <a:ahLst/>
              <a:cxnLst/>
              <a:rect r="r" b="b" t="t" l="l"/>
              <a:pathLst>
                <a:path h="1360075" w="1360075">
                  <a:moveTo>
                    <a:pt x="0" y="0"/>
                  </a:moveTo>
                  <a:lnTo>
                    <a:pt x="1360075" y="0"/>
                  </a:lnTo>
                  <a:lnTo>
                    <a:pt x="1360075" y="1360075"/>
                  </a:lnTo>
                  <a:lnTo>
                    <a:pt x="0" y="1360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2229256" y="2251927"/>
              <a:ext cx="2185548" cy="2185548"/>
            </a:xfrm>
            <a:custGeom>
              <a:avLst/>
              <a:gdLst/>
              <a:ahLst/>
              <a:cxnLst/>
              <a:rect r="r" b="b" t="t" l="l"/>
              <a:pathLst>
                <a:path h="2185548" w="2185548">
                  <a:moveTo>
                    <a:pt x="0" y="0"/>
                  </a:moveTo>
                  <a:lnTo>
                    <a:pt x="2185548" y="0"/>
                  </a:lnTo>
                  <a:lnTo>
                    <a:pt x="2185548" y="2185548"/>
                  </a:lnTo>
                  <a:lnTo>
                    <a:pt x="0" y="2185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0" y="307317"/>
              <a:ext cx="2229256" cy="2229256"/>
            </a:xfrm>
            <a:custGeom>
              <a:avLst/>
              <a:gdLst/>
              <a:ahLst/>
              <a:cxnLst/>
              <a:rect r="r" b="b" t="t" l="l"/>
              <a:pathLst>
                <a:path h="2229256" w="2229256">
                  <a:moveTo>
                    <a:pt x="0" y="0"/>
                  </a:moveTo>
                  <a:lnTo>
                    <a:pt x="2229256" y="0"/>
                  </a:lnTo>
                  <a:lnTo>
                    <a:pt x="2229256" y="2229257"/>
                  </a:lnTo>
                  <a:lnTo>
                    <a:pt x="0" y="2229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1170935" y="0"/>
              <a:ext cx="3344701" cy="3344701"/>
            </a:xfrm>
            <a:custGeom>
              <a:avLst/>
              <a:gdLst/>
              <a:ahLst/>
              <a:cxnLst/>
              <a:rect r="r" b="b" t="t" l="l"/>
              <a:pathLst>
                <a:path h="3344701" w="3344701">
                  <a:moveTo>
                    <a:pt x="0" y="0"/>
                  </a:moveTo>
                  <a:lnTo>
                    <a:pt x="3344701" y="0"/>
                  </a:lnTo>
                  <a:lnTo>
                    <a:pt x="3344701" y="3344701"/>
                  </a:lnTo>
                  <a:lnTo>
                    <a:pt x="0" y="3344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2229256" y="2920746"/>
              <a:ext cx="570237" cy="570237"/>
            </a:xfrm>
            <a:custGeom>
              <a:avLst/>
              <a:gdLst/>
              <a:ahLst/>
              <a:cxnLst/>
              <a:rect r="r" b="b" t="t" l="l"/>
              <a:pathLst>
                <a:path h="570237" w="570237">
                  <a:moveTo>
                    <a:pt x="0" y="0"/>
                  </a:moveTo>
                  <a:lnTo>
                    <a:pt x="570237" y="0"/>
                  </a:lnTo>
                  <a:lnTo>
                    <a:pt x="570237" y="570237"/>
                  </a:lnTo>
                  <a:lnTo>
                    <a:pt x="0" y="57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Freeform 50" id="50"/>
          <p:cNvSpPr/>
          <p:nvPr/>
        </p:nvSpPr>
        <p:spPr>
          <a:xfrm flipH="false" flipV="false" rot="0">
            <a:off x="5463415" y="5697406"/>
            <a:ext cx="2964637" cy="1132764"/>
          </a:xfrm>
          <a:custGeom>
            <a:avLst/>
            <a:gdLst/>
            <a:ahLst/>
            <a:cxnLst/>
            <a:rect r="r" b="b" t="t" l="l"/>
            <a:pathLst>
              <a:path h="1132764" w="2964637">
                <a:moveTo>
                  <a:pt x="0" y="0"/>
                </a:moveTo>
                <a:lnTo>
                  <a:pt x="2964638" y="0"/>
                </a:lnTo>
                <a:lnTo>
                  <a:pt x="2964638" y="1132764"/>
                </a:lnTo>
                <a:lnTo>
                  <a:pt x="0" y="11327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255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DAGeKW-d-yY</dc:identifier>
  <dcterms:modified xsi:type="dcterms:W3CDTF">2011-08-01T06:04:30Z</dcterms:modified>
  <cp:revision>1</cp:revision>
  <dc:title>WW25 I'm Speaking | Social Media Cards</dc:title>
</cp:coreProperties>
</file>