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8953500" cy="7505700"/>
  <p:notesSz cx="6858000" cy="9144000"/>
  <p:embeddedFontLst>
    <p:embeddedFont>
      <p:font typeface="Roboto Condensed" charset="1" panose="02000000000000000000"/>
      <p:regular r:id="rId14"/>
    </p:embeddedFont>
    <p:embeddedFont>
      <p:font typeface="Open Sans 1" charset="1" panose="020B0606030504020204"/>
      <p:regular r:id="rId15"/>
    </p:embeddedFont>
    <p:embeddedFont>
      <p:font typeface="Roboto Condensed Bold" charset="1" panose="02000000000000000000"/>
      <p:regular r:id="rId16"/>
    </p:embeddedFont>
    <p:embeddedFont>
      <p:font typeface="Roboto" charset="1" panose="02000000000000000000"/>
      <p:regular r:id="rId17"/>
    </p:embeddedFont>
    <p:embeddedFont>
      <p:font typeface="Open Sans 2" charset="1" panose="00000000000000000000"/>
      <p:regular r:id="rId18"/>
    </p:embeddedFont>
    <p:embeddedFont>
      <p:font typeface="Open Sans 2 Bold" charset="1" panose="00000000000000000000"/>
      <p:regular r:id="rId19"/>
    </p:embeddedFont>
    <p:embeddedFont>
      <p:font typeface="Open Sans 2 Italics" charset="1" panose="00000000000000000000"/>
      <p:regular r:id="rId20"/>
    </p:embeddedFont>
    <p:embeddedFont>
      <p:font typeface="Open Sans 1 Bold" charset="1" panose="020B0806030504020204"/>
      <p:regular r:id="rId21"/>
    </p:embeddedFont>
    <p:embeddedFont>
      <p:font typeface="Roboto Bold" charset="1" panose="02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8.jpe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8.jpe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14781" y="3247746"/>
            <a:ext cx="1178386" cy="1178386"/>
            <a:chOff x="0" y="0"/>
            <a:chExt cx="361586" cy="3615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EF416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61586" cy="399686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795025" y="3245362"/>
            <a:ext cx="1176027" cy="1178386"/>
            <a:chOff x="0" y="0"/>
            <a:chExt cx="360862" cy="3615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00B2A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60862" cy="399686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50570" y="3247746"/>
            <a:ext cx="1178386" cy="1178386"/>
            <a:chOff x="0" y="0"/>
            <a:chExt cx="361586" cy="3615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FF81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61586" cy="399686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771152" y="3245362"/>
            <a:ext cx="1176027" cy="1178386"/>
            <a:chOff x="0" y="0"/>
            <a:chExt cx="360862" cy="3615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2F4CC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60862" cy="399686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71153" y="602736"/>
            <a:ext cx="9095806" cy="1758229"/>
            <a:chOff x="0" y="0"/>
            <a:chExt cx="2791032" cy="53950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791032" cy="539509"/>
            </a:xfrm>
            <a:custGeom>
              <a:avLst/>
              <a:gdLst/>
              <a:ahLst/>
              <a:cxnLst/>
              <a:rect r="r" b="b" t="t" l="l"/>
              <a:pathLst>
                <a:path h="539509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539509"/>
                  </a:lnTo>
                  <a:lnTo>
                    <a:pt x="0" y="539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791032" cy="577609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750570" y="853188"/>
            <a:ext cx="2868058" cy="1155667"/>
          </a:xfrm>
          <a:custGeom>
            <a:avLst/>
            <a:gdLst/>
            <a:ahLst/>
            <a:cxnLst/>
            <a:rect r="r" b="b" t="t" l="l"/>
            <a:pathLst>
              <a:path h="1155667" w="2868058">
                <a:moveTo>
                  <a:pt x="0" y="0"/>
                </a:moveTo>
                <a:lnTo>
                  <a:pt x="2868058" y="0"/>
                </a:lnTo>
                <a:lnTo>
                  <a:pt x="2868058" y="1155667"/>
                </a:lnTo>
                <a:lnTo>
                  <a:pt x="0" y="1155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07" t="0" r="-4207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-17618" y="-674"/>
            <a:ext cx="4467154" cy="603410"/>
            <a:chOff x="0" y="0"/>
            <a:chExt cx="1370738" cy="18515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70738" cy="185155"/>
            </a:xfrm>
            <a:custGeom>
              <a:avLst/>
              <a:gdLst/>
              <a:ahLst/>
              <a:cxnLst/>
              <a:rect r="r" b="b" t="t" l="l"/>
              <a:pathLst>
                <a:path h="185155" w="1370738">
                  <a:moveTo>
                    <a:pt x="0" y="0"/>
                  </a:moveTo>
                  <a:lnTo>
                    <a:pt x="1370738" y="0"/>
                  </a:lnTo>
                  <a:lnTo>
                    <a:pt x="1370738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CEAD6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1370738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</a:rPr>
                <a:t>LOGO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476750" y="-674"/>
            <a:ext cx="4476750" cy="603410"/>
            <a:chOff x="0" y="0"/>
            <a:chExt cx="1373683" cy="18515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73683" cy="185155"/>
            </a:xfrm>
            <a:custGeom>
              <a:avLst/>
              <a:gdLst/>
              <a:ahLst/>
              <a:cxnLst/>
              <a:rect r="r" b="b" t="t" l="l"/>
              <a:pathLst>
                <a:path h="185155" w="1373683">
                  <a:moveTo>
                    <a:pt x="0" y="0"/>
                  </a:moveTo>
                  <a:lnTo>
                    <a:pt x="1373683" y="0"/>
                  </a:lnTo>
                  <a:lnTo>
                    <a:pt x="1373683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CEAD6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1373683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</a:rPr>
                <a:t>DESIGN ELEMENTS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0" y="2360964"/>
            <a:ext cx="8967031" cy="603410"/>
            <a:chOff x="0" y="0"/>
            <a:chExt cx="2751517" cy="18515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751518" cy="185155"/>
            </a:xfrm>
            <a:custGeom>
              <a:avLst/>
              <a:gdLst/>
              <a:ahLst/>
              <a:cxnLst/>
              <a:rect r="r" b="b" t="t" l="l"/>
              <a:pathLst>
                <a:path h="185155" w="2751518">
                  <a:moveTo>
                    <a:pt x="0" y="0"/>
                  </a:moveTo>
                  <a:lnTo>
                    <a:pt x="2751518" y="0"/>
                  </a:lnTo>
                  <a:lnTo>
                    <a:pt x="2751518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CEAD6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2751517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</a:rPr>
                <a:t>COLORS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-84080" y="5067379"/>
            <a:ext cx="9095806" cy="603410"/>
            <a:chOff x="0" y="0"/>
            <a:chExt cx="2791032" cy="18515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791032" cy="185155"/>
            </a:xfrm>
            <a:custGeom>
              <a:avLst/>
              <a:gdLst/>
              <a:ahLst/>
              <a:cxnLst/>
              <a:rect r="r" b="b" t="t" l="l"/>
              <a:pathLst>
                <a:path h="185155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CEAD6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2791032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</a:rPr>
                <a:t>FONTS</a:t>
              </a:r>
            </a:p>
          </p:txBody>
        </p:sp>
      </p:grpSp>
      <p:sp>
        <p:nvSpPr>
          <p:cNvPr name="AutoShape 30" id="30"/>
          <p:cNvSpPr/>
          <p:nvPr/>
        </p:nvSpPr>
        <p:spPr>
          <a:xfrm>
            <a:off x="-17618" y="2969137"/>
            <a:ext cx="897111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1" id="31"/>
          <p:cNvSpPr/>
          <p:nvPr/>
        </p:nvSpPr>
        <p:spPr>
          <a:xfrm>
            <a:off x="4463823" y="-215191"/>
            <a:ext cx="0" cy="2576155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2" id="32"/>
          <p:cNvSpPr/>
          <p:nvPr/>
        </p:nvSpPr>
        <p:spPr>
          <a:xfrm flipH="false" flipV="false" rot="0">
            <a:off x="6609911" y="837417"/>
            <a:ext cx="967901" cy="1171439"/>
          </a:xfrm>
          <a:custGeom>
            <a:avLst/>
            <a:gdLst/>
            <a:ahLst/>
            <a:cxnLst/>
            <a:rect r="r" b="b" t="t" l="l"/>
            <a:pathLst>
              <a:path h="1171439" w="967901">
                <a:moveTo>
                  <a:pt x="0" y="0"/>
                </a:moveTo>
                <a:lnTo>
                  <a:pt x="967901" y="0"/>
                </a:lnTo>
                <a:lnTo>
                  <a:pt x="967901" y="1171438"/>
                </a:lnTo>
                <a:lnTo>
                  <a:pt x="0" y="1171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4849525" y="969328"/>
            <a:ext cx="1487368" cy="1025045"/>
          </a:xfrm>
          <a:custGeom>
            <a:avLst/>
            <a:gdLst/>
            <a:ahLst/>
            <a:cxnLst/>
            <a:rect r="r" b="b" t="t" l="l"/>
            <a:pathLst>
              <a:path h="1025045" w="1487368">
                <a:moveTo>
                  <a:pt x="0" y="0"/>
                </a:moveTo>
                <a:lnTo>
                  <a:pt x="1487368" y="0"/>
                </a:lnTo>
                <a:lnTo>
                  <a:pt x="1487368" y="1025044"/>
                </a:lnTo>
                <a:lnTo>
                  <a:pt x="0" y="102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7947180" y="1169699"/>
            <a:ext cx="509847" cy="624302"/>
          </a:xfrm>
          <a:custGeom>
            <a:avLst/>
            <a:gdLst/>
            <a:ahLst/>
            <a:cxnLst/>
            <a:rect r="r" b="b" t="t" l="l"/>
            <a:pathLst>
              <a:path h="624302" w="509847">
                <a:moveTo>
                  <a:pt x="0" y="0"/>
                </a:moveTo>
                <a:lnTo>
                  <a:pt x="509846" y="0"/>
                </a:lnTo>
                <a:lnTo>
                  <a:pt x="509846" y="624302"/>
                </a:lnTo>
                <a:lnTo>
                  <a:pt x="0" y="6243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986470" y="4557718"/>
            <a:ext cx="706586" cy="238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Open Sans 1"/>
              </a:rPr>
              <a:t>#FF8100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052087" y="4557718"/>
            <a:ext cx="703776" cy="238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Open Sans 1"/>
              </a:rPr>
              <a:t>#EF416F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007604" y="4555334"/>
            <a:ext cx="750870" cy="238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Open Sans 1"/>
              </a:rPr>
              <a:t>#00B2A9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990370" y="4555334"/>
            <a:ext cx="737592" cy="240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Open Sans 1"/>
              </a:rPr>
              <a:t>#2F4CC9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65337" y="7401840"/>
            <a:ext cx="1513428" cy="622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3604">
                <a:solidFill>
                  <a:srgbClr val="000000"/>
                </a:solidFill>
                <a:latin typeface="Roboto Condensed Bold"/>
              </a:rPr>
              <a:t>Heading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32653" y="6023213"/>
            <a:ext cx="1763241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Roboto Condensed Bold"/>
              </a:rPr>
              <a:t>Heading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155623" y="6194663"/>
            <a:ext cx="2616399" cy="556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Roboto"/>
              </a:rPr>
              <a:t>Subheading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053032" y="6321560"/>
            <a:ext cx="2616399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Open Sans 1"/>
              </a:rPr>
              <a:t>Body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39010" y="6707108"/>
            <a:ext cx="1350529" cy="222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5"/>
              </a:lnSpc>
            </a:pPr>
            <a:r>
              <a:rPr lang="en-US" sz="1218">
                <a:solidFill>
                  <a:srgbClr val="000000"/>
                </a:solidFill>
                <a:latin typeface="Roboto Condensed Bold"/>
              </a:rPr>
              <a:t>Roboto Condensed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155623" y="6759456"/>
            <a:ext cx="2616399" cy="216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8"/>
              </a:lnSpc>
            </a:pPr>
            <a:r>
              <a:rPr lang="en-US" sz="1220">
                <a:solidFill>
                  <a:srgbClr val="000000"/>
                </a:solidFill>
                <a:latin typeface="Roboto"/>
              </a:rPr>
              <a:t>Roboto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6085704" y="6689225"/>
            <a:ext cx="2616399" cy="197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8"/>
              </a:lnSpc>
            </a:pPr>
            <a:r>
              <a:rPr lang="en-US" sz="1220">
                <a:solidFill>
                  <a:srgbClr val="000000"/>
                </a:solidFill>
                <a:latin typeface="Open Sans 2"/>
              </a:rPr>
              <a:t>Open Sans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1999"/>
            </a:blip>
            <a:srcRect l="46154" t="0" r="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784409" y="5259394"/>
            <a:ext cx="5273818" cy="591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5"/>
              </a:lnSpc>
            </a:pPr>
            <a:r>
              <a:rPr lang="en-US" sz="1704">
                <a:solidFill>
                  <a:srgbClr val="FFFFFF"/>
                </a:solidFill>
                <a:latin typeface="Open Sans 2"/>
              </a:rPr>
              <a:t>At the largest, most highly acclaimed conference in the world for facility management professionals!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33905" y="6009279"/>
            <a:ext cx="2374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Open Sans 2 Bold"/>
              </a:rPr>
              <a:t>worldworkplace.ifma.org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84322" y="750570"/>
            <a:ext cx="5584855" cy="3836932"/>
            <a:chOff x="0" y="0"/>
            <a:chExt cx="7446474" cy="511591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19734"/>
              <a:ext cx="7446474" cy="4996176"/>
            </a:xfrm>
            <a:custGeom>
              <a:avLst/>
              <a:gdLst/>
              <a:ahLst/>
              <a:cxnLst/>
              <a:rect r="r" b="b" t="t" l="l"/>
              <a:pathLst>
                <a:path h="4996176" w="7446474">
                  <a:moveTo>
                    <a:pt x="0" y="0"/>
                  </a:moveTo>
                  <a:lnTo>
                    <a:pt x="7446474" y="0"/>
                  </a:lnTo>
                  <a:lnTo>
                    <a:pt x="7446474" y="4996176"/>
                  </a:lnTo>
                  <a:lnTo>
                    <a:pt x="0" y="4996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086463" y="0"/>
              <a:ext cx="2655803" cy="3839954"/>
            </a:xfrm>
            <a:custGeom>
              <a:avLst/>
              <a:gdLst/>
              <a:ahLst/>
              <a:cxnLst/>
              <a:rect r="r" b="b" t="t" l="l"/>
              <a:pathLst>
                <a:path h="3839954" w="2655803">
                  <a:moveTo>
                    <a:pt x="0" y="0"/>
                  </a:moveTo>
                  <a:lnTo>
                    <a:pt x="2655803" y="0"/>
                  </a:lnTo>
                  <a:lnTo>
                    <a:pt x="2655803" y="3839954"/>
                  </a:lnTo>
                  <a:lnTo>
                    <a:pt x="0" y="3839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3751" r="-275864" b="-76205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44668" y="4245335"/>
            <a:ext cx="5953299" cy="1044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04"/>
              </a:lnSpc>
            </a:pPr>
            <a:r>
              <a:rPr lang="en-US" sz="6145">
                <a:solidFill>
                  <a:srgbClr val="FFFFFF"/>
                </a:solidFill>
                <a:latin typeface="Open Sans 2 Bold"/>
              </a:rPr>
              <a:t>I’m Speaking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4446751">
            <a:off x="7817005" y="5987813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4"/>
                </a:lnTo>
                <a:lnTo>
                  <a:pt x="0" y="1630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064347">
            <a:off x="-224047" y="-589614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4"/>
                </a:lnTo>
                <a:lnTo>
                  <a:pt x="0" y="1630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2999"/>
            </a:blip>
            <a:srcRect l="46154" t="0" r="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5430710" y="1448548"/>
            <a:ext cx="2984532" cy="4608604"/>
            <a:chOff x="0" y="0"/>
            <a:chExt cx="3979376" cy="6144805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37381" t="0" r="37381" b="0"/>
            <a:stretch>
              <a:fillRect/>
            </a:stretch>
          </p:blipFill>
          <p:spPr>
            <a:xfrm flipH="false" flipV="false">
              <a:off x="0" y="0"/>
              <a:ext cx="3979376" cy="6144805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378443" y="667614"/>
            <a:ext cx="4871307" cy="3346707"/>
            <a:chOff x="0" y="0"/>
            <a:chExt cx="6495076" cy="446227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04437"/>
              <a:ext cx="6495076" cy="4357840"/>
            </a:xfrm>
            <a:custGeom>
              <a:avLst/>
              <a:gdLst/>
              <a:ahLst/>
              <a:cxnLst/>
              <a:rect r="r" b="b" t="t" l="l"/>
              <a:pathLst>
                <a:path h="4357840" w="6495076">
                  <a:moveTo>
                    <a:pt x="0" y="0"/>
                  </a:moveTo>
                  <a:lnTo>
                    <a:pt x="6495076" y="0"/>
                  </a:lnTo>
                  <a:lnTo>
                    <a:pt x="6495076" y="4357840"/>
                  </a:lnTo>
                  <a:lnTo>
                    <a:pt x="0" y="4357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564357" y="0"/>
              <a:ext cx="2316485" cy="3349343"/>
            </a:xfrm>
            <a:custGeom>
              <a:avLst/>
              <a:gdLst/>
              <a:ahLst/>
              <a:cxnLst/>
              <a:rect r="r" b="b" t="t" l="l"/>
              <a:pathLst>
                <a:path h="3349343" w="2316485">
                  <a:moveTo>
                    <a:pt x="0" y="0"/>
                  </a:moveTo>
                  <a:lnTo>
                    <a:pt x="2316485" y="0"/>
                  </a:lnTo>
                  <a:lnTo>
                    <a:pt x="2316485" y="3349343"/>
                  </a:lnTo>
                  <a:lnTo>
                    <a:pt x="0" y="3349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83751" r="-275864" b="-76205"/>
              </a:stretch>
            </a:blipFill>
          </p:spPr>
        </p:sp>
      </p:grpSp>
      <p:sp>
        <p:nvSpPr>
          <p:cNvPr name="AutoShape 9" id="9"/>
          <p:cNvSpPr/>
          <p:nvPr/>
        </p:nvSpPr>
        <p:spPr>
          <a:xfrm>
            <a:off x="669135" y="4099487"/>
            <a:ext cx="2980944" cy="0"/>
          </a:xfrm>
          <a:prstGeom prst="line">
            <a:avLst/>
          </a:prstGeom>
          <a:ln cap="flat" w="28575">
            <a:solidFill>
              <a:srgbClr val="EF41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-4446751">
            <a:off x="7817005" y="5987813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4"/>
                </a:lnTo>
                <a:lnTo>
                  <a:pt x="0" y="16303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69135" y="4971030"/>
            <a:ext cx="3638053" cy="853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5"/>
              </a:lnSpc>
            </a:pPr>
            <a:r>
              <a:rPr lang="en-US" sz="1646">
                <a:solidFill>
                  <a:srgbClr val="FFFFFF"/>
                </a:solidFill>
                <a:latin typeface="Open Sans 2"/>
              </a:rPr>
              <a:t>At the largest, most highly acclaimed conference in the world for facility management professionals!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9135" y="6257126"/>
            <a:ext cx="2437608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Open Sans 2 Bold"/>
              </a:rPr>
              <a:t>worldworkplace.ifma.org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9135" y="4206924"/>
            <a:ext cx="4454238" cy="77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38"/>
              </a:lnSpc>
            </a:pPr>
            <a:r>
              <a:rPr lang="en-US" sz="4599">
                <a:solidFill>
                  <a:srgbClr val="FFFFFF"/>
                </a:solidFill>
                <a:latin typeface="Open Sans 2 Bold"/>
              </a:rPr>
              <a:t>I’m Speaking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27000"/>
            </a:blip>
            <a:srcRect l="46154" t="0" r="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5249750" y="1448548"/>
            <a:ext cx="2984532" cy="4608604"/>
            <a:chOff x="0" y="0"/>
            <a:chExt cx="3979376" cy="6144805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37381" t="0" r="37381" b="0"/>
            <a:stretch>
              <a:fillRect/>
            </a:stretch>
          </p:blipFill>
          <p:spPr>
            <a:xfrm flipH="false" flipV="false">
              <a:off x="0" y="0"/>
              <a:ext cx="3979376" cy="6144805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4476750" y="5621253"/>
            <a:ext cx="1916331" cy="869554"/>
            <a:chOff x="0" y="0"/>
            <a:chExt cx="767295" cy="34816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7295" cy="348168"/>
            </a:xfrm>
            <a:custGeom>
              <a:avLst/>
              <a:gdLst/>
              <a:ahLst/>
              <a:cxnLst/>
              <a:rect r="r" b="b" t="t" l="l"/>
              <a:pathLst>
                <a:path h="348168" w="767295">
                  <a:moveTo>
                    <a:pt x="80799" y="0"/>
                  </a:moveTo>
                  <a:lnTo>
                    <a:pt x="686496" y="0"/>
                  </a:lnTo>
                  <a:cubicBezTo>
                    <a:pt x="707925" y="0"/>
                    <a:pt x="728477" y="8513"/>
                    <a:pt x="743629" y="23666"/>
                  </a:cubicBezTo>
                  <a:cubicBezTo>
                    <a:pt x="758782" y="38818"/>
                    <a:pt x="767295" y="59370"/>
                    <a:pt x="767295" y="80799"/>
                  </a:cubicBezTo>
                  <a:lnTo>
                    <a:pt x="767295" y="267368"/>
                  </a:lnTo>
                  <a:cubicBezTo>
                    <a:pt x="767295" y="288798"/>
                    <a:pt x="758782" y="309349"/>
                    <a:pt x="743629" y="324502"/>
                  </a:cubicBezTo>
                  <a:cubicBezTo>
                    <a:pt x="728477" y="339655"/>
                    <a:pt x="707925" y="348168"/>
                    <a:pt x="686496" y="348168"/>
                  </a:cubicBezTo>
                  <a:lnTo>
                    <a:pt x="80799" y="348168"/>
                  </a:lnTo>
                  <a:cubicBezTo>
                    <a:pt x="59370" y="348168"/>
                    <a:pt x="38818" y="339655"/>
                    <a:pt x="23666" y="324502"/>
                  </a:cubicBezTo>
                  <a:cubicBezTo>
                    <a:pt x="8513" y="309349"/>
                    <a:pt x="0" y="288798"/>
                    <a:pt x="0" y="267368"/>
                  </a:cubicBezTo>
                  <a:lnTo>
                    <a:pt x="0" y="80799"/>
                  </a:lnTo>
                  <a:cubicBezTo>
                    <a:pt x="0" y="59370"/>
                    <a:pt x="8513" y="38818"/>
                    <a:pt x="23666" y="23666"/>
                  </a:cubicBezTo>
                  <a:cubicBezTo>
                    <a:pt x="38818" y="8513"/>
                    <a:pt x="59370" y="0"/>
                    <a:pt x="80799" y="0"/>
                  </a:cubicBezTo>
                  <a:close/>
                </a:path>
              </a:pathLst>
            </a:custGeom>
            <a:solidFill>
              <a:srgbClr val="00B2A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767295" cy="3576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9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705732" y="6036980"/>
            <a:ext cx="1458368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 2 Italics"/>
              </a:rPr>
              <a:t>Job Title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9135" y="5009991"/>
            <a:ext cx="3638053" cy="759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5"/>
              </a:lnSpc>
            </a:pPr>
            <a:r>
              <a:rPr lang="en-US" sz="1446">
                <a:solidFill>
                  <a:srgbClr val="FFFFFF"/>
                </a:solidFill>
                <a:latin typeface="Open Sans 2"/>
              </a:rPr>
              <a:t>At the largest, most highly acclaimed conference in the world for facility management professionals!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604448" y="5791947"/>
            <a:ext cx="1660935" cy="264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</a:pPr>
            <a:r>
              <a:rPr lang="en-US" sz="1603">
                <a:solidFill>
                  <a:srgbClr val="000000"/>
                </a:solidFill>
                <a:latin typeface="Open Sans 2 Bold"/>
              </a:rPr>
              <a:t>Full Name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9135" y="6257126"/>
            <a:ext cx="2343433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Open Sans 2 Bold"/>
              </a:rPr>
              <a:t>worldworkplace.ifma.org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378443" y="667614"/>
            <a:ext cx="4871307" cy="3346707"/>
            <a:chOff x="0" y="0"/>
            <a:chExt cx="6495076" cy="446227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104437"/>
              <a:ext cx="6495076" cy="4357840"/>
            </a:xfrm>
            <a:custGeom>
              <a:avLst/>
              <a:gdLst/>
              <a:ahLst/>
              <a:cxnLst/>
              <a:rect r="r" b="b" t="t" l="l"/>
              <a:pathLst>
                <a:path h="4357840" w="6495076">
                  <a:moveTo>
                    <a:pt x="0" y="0"/>
                  </a:moveTo>
                  <a:lnTo>
                    <a:pt x="6495076" y="0"/>
                  </a:lnTo>
                  <a:lnTo>
                    <a:pt x="6495076" y="4357840"/>
                  </a:lnTo>
                  <a:lnTo>
                    <a:pt x="0" y="4357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564357" y="0"/>
              <a:ext cx="2316485" cy="3349343"/>
            </a:xfrm>
            <a:custGeom>
              <a:avLst/>
              <a:gdLst/>
              <a:ahLst/>
              <a:cxnLst/>
              <a:rect r="r" b="b" t="t" l="l"/>
              <a:pathLst>
                <a:path h="3349343" w="2316485">
                  <a:moveTo>
                    <a:pt x="0" y="0"/>
                  </a:moveTo>
                  <a:lnTo>
                    <a:pt x="2316485" y="0"/>
                  </a:lnTo>
                  <a:lnTo>
                    <a:pt x="2316485" y="3349343"/>
                  </a:lnTo>
                  <a:lnTo>
                    <a:pt x="0" y="3349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83751" r="-275864" b="-76205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669135" y="4206924"/>
            <a:ext cx="4454238" cy="77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38"/>
              </a:lnSpc>
            </a:pPr>
            <a:r>
              <a:rPr lang="en-US" sz="4599">
                <a:solidFill>
                  <a:srgbClr val="FFFFFF"/>
                </a:solidFill>
                <a:latin typeface="Open Sans 2 Bold"/>
              </a:rPr>
              <a:t>I’m Speaking</a:t>
            </a:r>
          </a:p>
        </p:txBody>
      </p:sp>
      <p:sp>
        <p:nvSpPr>
          <p:cNvPr name="AutoShape 17" id="17"/>
          <p:cNvSpPr/>
          <p:nvPr/>
        </p:nvSpPr>
        <p:spPr>
          <a:xfrm>
            <a:off x="669135" y="4099487"/>
            <a:ext cx="2980944" cy="0"/>
          </a:xfrm>
          <a:prstGeom prst="line">
            <a:avLst/>
          </a:prstGeom>
          <a:ln cap="flat" w="28575">
            <a:solidFill>
              <a:srgbClr val="EF41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-4446751">
            <a:off x="7856294" y="5939978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59" y="0"/>
                </a:lnTo>
                <a:lnTo>
                  <a:pt x="1346359" y="1630304"/>
                </a:lnTo>
                <a:lnTo>
                  <a:pt x="0" y="16303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27000"/>
            </a:blip>
            <a:srcRect l="46154" t="0" r="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5273938" y="632714"/>
            <a:ext cx="3227432" cy="3227432"/>
            <a:chOff x="0" y="0"/>
            <a:chExt cx="4303242" cy="4303242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4303242" cy="4303242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35258" y="135258"/>
              <a:ext cx="4032726" cy="4032726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</p:grpSp>
      <p:sp>
        <p:nvSpPr>
          <p:cNvPr name="AutoShape 10" id="10"/>
          <p:cNvSpPr/>
          <p:nvPr/>
        </p:nvSpPr>
        <p:spPr>
          <a:xfrm>
            <a:off x="781071" y="1631647"/>
            <a:ext cx="3836212" cy="0"/>
          </a:xfrm>
          <a:prstGeom prst="line">
            <a:avLst/>
          </a:prstGeom>
          <a:ln cap="flat" w="19050">
            <a:solidFill>
              <a:srgbClr val="EF416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-425550">
            <a:off x="-71318" y="5566262"/>
            <a:ext cx="9389045" cy="2480952"/>
            <a:chOff x="0" y="0"/>
            <a:chExt cx="3389165" cy="8955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-534137" y="6122495"/>
            <a:ext cx="7122699" cy="56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sz="3267">
                <a:solidFill>
                  <a:srgbClr val="2F4CC9"/>
                </a:solidFill>
                <a:latin typeface="Roboto Condensed Bold"/>
              </a:rPr>
              <a:t>OCTOBER 9-11, 2024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-534137" y="6573535"/>
            <a:ext cx="7122699" cy="45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>
                <a:solidFill>
                  <a:srgbClr val="EF416F"/>
                </a:solidFill>
                <a:latin typeface="Open Sans 1 Bold"/>
              </a:rPr>
              <a:t>San Antonio, Texas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5275884">
            <a:off x="-217431" y="5317250"/>
            <a:ext cx="1456588" cy="1762890"/>
          </a:xfrm>
          <a:custGeom>
            <a:avLst/>
            <a:gdLst/>
            <a:ahLst/>
            <a:cxnLst/>
            <a:rect r="r" b="b" t="t" l="l"/>
            <a:pathLst>
              <a:path h="1762890" w="1456588">
                <a:moveTo>
                  <a:pt x="0" y="0"/>
                </a:moveTo>
                <a:lnTo>
                  <a:pt x="1456588" y="0"/>
                </a:lnTo>
                <a:lnTo>
                  <a:pt x="1456588" y="1762890"/>
                </a:lnTo>
                <a:lnTo>
                  <a:pt x="0" y="1762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058306" y="5606735"/>
            <a:ext cx="3606068" cy="1351596"/>
          </a:xfrm>
          <a:custGeom>
            <a:avLst/>
            <a:gdLst/>
            <a:ahLst/>
            <a:cxnLst/>
            <a:rect r="r" b="b" t="t" l="l"/>
            <a:pathLst>
              <a:path h="1351596" w="3606068">
                <a:moveTo>
                  <a:pt x="0" y="0"/>
                </a:moveTo>
                <a:lnTo>
                  <a:pt x="3606068" y="0"/>
                </a:lnTo>
                <a:lnTo>
                  <a:pt x="3606068" y="1351596"/>
                </a:lnTo>
                <a:lnTo>
                  <a:pt x="0" y="13515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59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50570" y="898886"/>
            <a:ext cx="3757689" cy="613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6"/>
              </a:lnSpc>
            </a:pPr>
            <a:r>
              <a:rPr lang="en-US" sz="3547">
                <a:solidFill>
                  <a:srgbClr val="FFFFFF"/>
                </a:solidFill>
                <a:latin typeface="Roboto Bold"/>
              </a:rPr>
              <a:t>Session Topic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50570" y="1726897"/>
            <a:ext cx="3897213" cy="2807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0"/>
              </a:lnSpc>
            </a:pPr>
            <a:r>
              <a:rPr lang="en-US" sz="1771">
                <a:solidFill>
                  <a:srgbClr val="FFFFFF"/>
                </a:solidFill>
                <a:latin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700918" y="4054583"/>
            <a:ext cx="2373472" cy="2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923">
                <a:solidFill>
                  <a:srgbClr val="FFFFFF"/>
                </a:solidFill>
                <a:latin typeface="Roboto Bold"/>
              </a:rPr>
              <a:t>Speaker Name, Title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352803" y="4386365"/>
            <a:ext cx="3069702" cy="200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7"/>
              </a:lnSpc>
            </a:pPr>
            <a:r>
              <a:rPr lang="en-US" sz="1402">
                <a:solidFill>
                  <a:srgbClr val="FFFFFF"/>
                </a:solidFill>
                <a:latin typeface="Roboto"/>
              </a:rPr>
              <a:t>Position, Organization Name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81071" y="629502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sz="1769" spc="88">
                <a:solidFill>
                  <a:srgbClr val="00B2A9"/>
                </a:solidFill>
                <a:latin typeface="Open Sans 1 Bold"/>
              </a:rPr>
              <a:t>I’M SPEAKING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058306" y="6926170"/>
            <a:ext cx="3774856" cy="23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0"/>
              </a:lnSpc>
            </a:pPr>
            <a:r>
              <a:rPr lang="en-US" sz="1378">
                <a:solidFill>
                  <a:srgbClr val="584F4D"/>
                </a:solidFill>
                <a:latin typeface="Open Sans 1 Bold"/>
              </a:rPr>
              <a:t>WORLDWORKPLACE.IFMA.ORG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27000"/>
            </a:blip>
            <a:srcRect l="46154" t="0" r="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4199049" y="469698"/>
            <a:ext cx="2298911" cy="2816903"/>
            <a:chOff x="0" y="0"/>
            <a:chExt cx="3065215" cy="3755871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3065215" cy="3065215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96345" y="96345"/>
              <a:ext cx="2872526" cy="2872526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405519" y="3249880"/>
              <a:ext cx="2254177" cy="2766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21"/>
                </a:lnSpc>
              </a:pPr>
              <a:r>
                <a:rPr lang="en-US" sz="1370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74901" y="3555940"/>
              <a:ext cx="2915413" cy="1999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9"/>
                </a:lnSpc>
              </a:pPr>
              <a:r>
                <a:rPr lang="en-US" sz="999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55167" y="1205286"/>
            <a:ext cx="3423097" cy="60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3431">
                <a:solidFill>
                  <a:srgbClr val="FFFFFF"/>
                </a:solidFill>
                <a:latin typeface="Roboto Bold"/>
              </a:rPr>
              <a:t>Session Topic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55167" y="2107582"/>
            <a:ext cx="34230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AutoShape 14" id="14"/>
          <p:cNvSpPr/>
          <p:nvPr/>
        </p:nvSpPr>
        <p:spPr>
          <a:xfrm flipV="true">
            <a:off x="582952" y="1975376"/>
            <a:ext cx="3395312" cy="0"/>
          </a:xfrm>
          <a:prstGeom prst="line">
            <a:avLst/>
          </a:prstGeom>
          <a:ln cap="flat" w="19050">
            <a:solidFill>
              <a:srgbClr val="EF41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582952" y="899093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sz="1769" spc="88">
                <a:solidFill>
                  <a:srgbClr val="00B2A9"/>
                </a:solidFill>
                <a:latin typeface="Open Sans 1 Bold"/>
              </a:rPr>
              <a:t>I’M SPEAKING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387744" y="1843317"/>
            <a:ext cx="2298911" cy="2816903"/>
            <a:chOff x="0" y="0"/>
            <a:chExt cx="3065215" cy="3755871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3065215" cy="3065215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96345" y="96345"/>
              <a:ext cx="2872526" cy="2872526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22" id="22"/>
            <p:cNvSpPr txBox="true"/>
            <p:nvPr/>
          </p:nvSpPr>
          <p:spPr>
            <a:xfrm rot="0">
              <a:off x="405519" y="3249880"/>
              <a:ext cx="2254177" cy="2766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21"/>
                </a:lnSpc>
              </a:pPr>
              <a:r>
                <a:rPr lang="en-US" sz="1370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4901" y="3555940"/>
              <a:ext cx="2915413" cy="1999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9"/>
                </a:lnSpc>
              </a:pPr>
              <a:r>
                <a:rPr lang="en-US" sz="999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-258239">
            <a:off x="-71318" y="5566262"/>
            <a:ext cx="9389045" cy="2480952"/>
            <a:chOff x="0" y="0"/>
            <a:chExt cx="3389165" cy="89555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-534137" y="6122495"/>
            <a:ext cx="7122699" cy="56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sz="3267">
                <a:solidFill>
                  <a:srgbClr val="2F4CC9"/>
                </a:solidFill>
                <a:latin typeface="Roboto Condensed Bold"/>
              </a:rPr>
              <a:t>OCTOBER 9-11, 2024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-534137" y="6573535"/>
            <a:ext cx="7122699" cy="45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>
                <a:solidFill>
                  <a:srgbClr val="EF416F"/>
                </a:solidFill>
                <a:latin typeface="Open Sans 1 Bold"/>
              </a:rPr>
              <a:t>San Antonio, Texas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5275884">
            <a:off x="-173127" y="5165657"/>
            <a:ext cx="1456588" cy="1762890"/>
          </a:xfrm>
          <a:custGeom>
            <a:avLst/>
            <a:gdLst/>
            <a:ahLst/>
            <a:cxnLst/>
            <a:rect r="r" b="b" t="t" l="l"/>
            <a:pathLst>
              <a:path h="1762890" w="1456588">
                <a:moveTo>
                  <a:pt x="0" y="0"/>
                </a:moveTo>
                <a:lnTo>
                  <a:pt x="1456588" y="0"/>
                </a:lnTo>
                <a:lnTo>
                  <a:pt x="1456588" y="1762890"/>
                </a:lnTo>
                <a:lnTo>
                  <a:pt x="0" y="1762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058306" y="5606735"/>
            <a:ext cx="3606068" cy="1351596"/>
          </a:xfrm>
          <a:custGeom>
            <a:avLst/>
            <a:gdLst/>
            <a:ahLst/>
            <a:cxnLst/>
            <a:rect r="r" b="b" t="t" l="l"/>
            <a:pathLst>
              <a:path h="1351596" w="3606068">
                <a:moveTo>
                  <a:pt x="0" y="0"/>
                </a:moveTo>
                <a:lnTo>
                  <a:pt x="3606068" y="0"/>
                </a:lnTo>
                <a:lnTo>
                  <a:pt x="3606068" y="1351596"/>
                </a:lnTo>
                <a:lnTo>
                  <a:pt x="0" y="13515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59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5058306" y="6926170"/>
            <a:ext cx="3774856" cy="23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0"/>
              </a:lnSpc>
            </a:pPr>
            <a:r>
              <a:rPr lang="en-US" sz="1378">
                <a:solidFill>
                  <a:srgbClr val="584F4D"/>
                </a:solidFill>
                <a:latin typeface="Open Sans 1 Bold"/>
              </a:rPr>
              <a:t>WORLDWORKPLACE.IFMA.ORG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27000"/>
            </a:blip>
            <a:srcRect l="46154" t="0" r="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382753" y="459506"/>
            <a:ext cx="1806075" cy="2213020"/>
            <a:chOff x="0" y="0"/>
            <a:chExt cx="2408100" cy="2950694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97698" y="2801089"/>
            <a:ext cx="1806075" cy="2213020"/>
            <a:chOff x="0" y="0"/>
            <a:chExt cx="2408100" cy="295069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575339" y="459506"/>
            <a:ext cx="1806075" cy="2213020"/>
            <a:chOff x="0" y="0"/>
            <a:chExt cx="2408100" cy="2950694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4877014" y="981854"/>
            <a:ext cx="3423097" cy="60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3431">
                <a:solidFill>
                  <a:srgbClr val="FFFFFF"/>
                </a:solidFill>
                <a:latin typeface="Roboto Bold"/>
              </a:rPr>
              <a:t>Session Topic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877014" y="1854284"/>
            <a:ext cx="35501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AutoShape 30" id="30"/>
          <p:cNvSpPr/>
          <p:nvPr/>
        </p:nvSpPr>
        <p:spPr>
          <a:xfrm>
            <a:off x="4904799" y="1722078"/>
            <a:ext cx="3494627" cy="0"/>
          </a:xfrm>
          <a:prstGeom prst="line">
            <a:avLst/>
          </a:prstGeom>
          <a:ln cap="flat" w="19050">
            <a:solidFill>
              <a:srgbClr val="EF41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1" id="31"/>
          <p:cNvSpPr txBox="true"/>
          <p:nvPr/>
        </p:nvSpPr>
        <p:spPr>
          <a:xfrm rot="0">
            <a:off x="4877014" y="721995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sz="1769" spc="88">
                <a:solidFill>
                  <a:srgbClr val="00B2A9"/>
                </a:solidFill>
                <a:latin typeface="Open Sans 1 Bold"/>
              </a:rPr>
              <a:t>I’M SPEAKING</a:t>
            </a:r>
          </a:p>
        </p:txBody>
      </p:sp>
      <p:grpSp>
        <p:nvGrpSpPr>
          <p:cNvPr name="Group 32" id="32"/>
          <p:cNvGrpSpPr/>
          <p:nvPr/>
        </p:nvGrpSpPr>
        <p:grpSpPr>
          <a:xfrm rot="-258239">
            <a:off x="-71318" y="5566262"/>
            <a:ext cx="9389045" cy="2480952"/>
            <a:chOff x="0" y="0"/>
            <a:chExt cx="3389165" cy="89555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-534137" y="6122495"/>
            <a:ext cx="7122699" cy="56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sz="3267">
                <a:solidFill>
                  <a:srgbClr val="2F4CC9"/>
                </a:solidFill>
                <a:latin typeface="Roboto Condensed Bold"/>
              </a:rPr>
              <a:t>OCTOBER 9-11, 2024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-534137" y="6573535"/>
            <a:ext cx="7122699" cy="45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>
                <a:solidFill>
                  <a:srgbClr val="EF416F"/>
                </a:solidFill>
                <a:latin typeface="Open Sans 1 Bold"/>
              </a:rPr>
              <a:t>San Antonio, Texas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5275884">
            <a:off x="-173127" y="5165657"/>
            <a:ext cx="1456588" cy="1762890"/>
          </a:xfrm>
          <a:custGeom>
            <a:avLst/>
            <a:gdLst/>
            <a:ahLst/>
            <a:cxnLst/>
            <a:rect r="r" b="b" t="t" l="l"/>
            <a:pathLst>
              <a:path h="1762890" w="1456588">
                <a:moveTo>
                  <a:pt x="0" y="0"/>
                </a:moveTo>
                <a:lnTo>
                  <a:pt x="1456588" y="0"/>
                </a:lnTo>
                <a:lnTo>
                  <a:pt x="1456588" y="1762890"/>
                </a:lnTo>
                <a:lnTo>
                  <a:pt x="0" y="1762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058306" y="5606735"/>
            <a:ext cx="3606068" cy="1351596"/>
          </a:xfrm>
          <a:custGeom>
            <a:avLst/>
            <a:gdLst/>
            <a:ahLst/>
            <a:cxnLst/>
            <a:rect r="r" b="b" t="t" l="l"/>
            <a:pathLst>
              <a:path h="1351596" w="3606068">
                <a:moveTo>
                  <a:pt x="0" y="0"/>
                </a:moveTo>
                <a:lnTo>
                  <a:pt x="3606068" y="0"/>
                </a:lnTo>
                <a:lnTo>
                  <a:pt x="3606068" y="1351596"/>
                </a:lnTo>
                <a:lnTo>
                  <a:pt x="0" y="13515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59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5058306" y="6926170"/>
            <a:ext cx="3774856" cy="23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0"/>
              </a:lnSpc>
            </a:pPr>
            <a:r>
              <a:rPr lang="en-US" sz="1378">
                <a:solidFill>
                  <a:srgbClr val="584F4D"/>
                </a:solidFill>
                <a:latin typeface="Open Sans 1 Bold"/>
              </a:rPr>
              <a:t>WORLDWORKPLACE.IFMA.ORG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27000"/>
            </a:blip>
            <a:srcRect l="46154" t="0" r="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336776" y="356057"/>
            <a:ext cx="1806075" cy="2213020"/>
            <a:chOff x="0" y="0"/>
            <a:chExt cx="2408100" cy="2950694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36776" y="2822061"/>
            <a:ext cx="1806075" cy="2213020"/>
            <a:chOff x="0" y="0"/>
            <a:chExt cx="2408100" cy="295069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529362" y="356057"/>
            <a:ext cx="1806075" cy="2213020"/>
            <a:chOff x="0" y="0"/>
            <a:chExt cx="2408100" cy="2950694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2529362" y="2822061"/>
            <a:ext cx="1806075" cy="2213020"/>
            <a:chOff x="0" y="0"/>
            <a:chExt cx="2408100" cy="2950694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>
                  <a:solidFill>
                    <a:srgbClr val="FFFFFF"/>
                  </a:solidFill>
                  <a:latin typeface="Roboto Bold"/>
                </a:rPr>
                <a:t>Speaker Name, Title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</a:rPr>
                <a:t>Position, Organization Name</a:t>
              </a: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4842531" y="960799"/>
            <a:ext cx="3423097" cy="60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3431">
                <a:solidFill>
                  <a:srgbClr val="FFFFFF"/>
                </a:solidFill>
                <a:latin typeface="Roboto Bold"/>
              </a:rPr>
              <a:t>Session Topic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842531" y="1833229"/>
            <a:ext cx="35501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AutoShape 38" id="38"/>
          <p:cNvSpPr/>
          <p:nvPr/>
        </p:nvSpPr>
        <p:spPr>
          <a:xfrm>
            <a:off x="4870316" y="1701022"/>
            <a:ext cx="3494627" cy="0"/>
          </a:xfrm>
          <a:prstGeom prst="line">
            <a:avLst/>
          </a:prstGeom>
          <a:ln cap="flat" w="19050">
            <a:solidFill>
              <a:srgbClr val="EF41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9" id="39"/>
          <p:cNvSpPr txBox="true"/>
          <p:nvPr/>
        </p:nvSpPr>
        <p:spPr>
          <a:xfrm rot="0">
            <a:off x="4842531" y="700939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sz="1769" spc="88">
                <a:solidFill>
                  <a:srgbClr val="00B2A9"/>
                </a:solidFill>
                <a:latin typeface="Open Sans 1 Bold"/>
              </a:rPr>
              <a:t>I’M SPEAKING</a:t>
            </a:r>
          </a:p>
        </p:txBody>
      </p:sp>
      <p:grpSp>
        <p:nvGrpSpPr>
          <p:cNvPr name="Group 40" id="40"/>
          <p:cNvGrpSpPr/>
          <p:nvPr/>
        </p:nvGrpSpPr>
        <p:grpSpPr>
          <a:xfrm rot="-258239">
            <a:off x="-71318" y="5566262"/>
            <a:ext cx="9389045" cy="2480952"/>
            <a:chOff x="0" y="0"/>
            <a:chExt cx="3389165" cy="89555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-534137" y="6122495"/>
            <a:ext cx="7122699" cy="56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sz="3267">
                <a:solidFill>
                  <a:srgbClr val="2F4CC9"/>
                </a:solidFill>
                <a:latin typeface="Roboto Condensed Bold"/>
              </a:rPr>
              <a:t>OCTOBER 9-11, 2024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-534137" y="6573535"/>
            <a:ext cx="7122699" cy="45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>
                <a:solidFill>
                  <a:srgbClr val="EF416F"/>
                </a:solidFill>
                <a:latin typeface="Open Sans 1 Bold"/>
              </a:rPr>
              <a:t>San Antonio, Texas</a:t>
            </a:r>
          </a:p>
        </p:txBody>
      </p:sp>
      <p:sp>
        <p:nvSpPr>
          <p:cNvPr name="Freeform 45" id="45"/>
          <p:cNvSpPr/>
          <p:nvPr/>
        </p:nvSpPr>
        <p:spPr>
          <a:xfrm flipH="false" flipV="false" rot="5275884">
            <a:off x="-173127" y="5165657"/>
            <a:ext cx="1456588" cy="1762890"/>
          </a:xfrm>
          <a:custGeom>
            <a:avLst/>
            <a:gdLst/>
            <a:ahLst/>
            <a:cxnLst/>
            <a:rect r="r" b="b" t="t" l="l"/>
            <a:pathLst>
              <a:path h="1762890" w="1456588">
                <a:moveTo>
                  <a:pt x="0" y="0"/>
                </a:moveTo>
                <a:lnTo>
                  <a:pt x="1456588" y="0"/>
                </a:lnTo>
                <a:lnTo>
                  <a:pt x="1456588" y="1762890"/>
                </a:lnTo>
                <a:lnTo>
                  <a:pt x="0" y="1762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5058306" y="5606735"/>
            <a:ext cx="3606068" cy="1351596"/>
          </a:xfrm>
          <a:custGeom>
            <a:avLst/>
            <a:gdLst/>
            <a:ahLst/>
            <a:cxnLst/>
            <a:rect r="r" b="b" t="t" l="l"/>
            <a:pathLst>
              <a:path h="1351596" w="3606068">
                <a:moveTo>
                  <a:pt x="0" y="0"/>
                </a:moveTo>
                <a:lnTo>
                  <a:pt x="3606068" y="0"/>
                </a:lnTo>
                <a:lnTo>
                  <a:pt x="3606068" y="1351596"/>
                </a:lnTo>
                <a:lnTo>
                  <a:pt x="0" y="13515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59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0">
            <a:off x="5058306" y="6926170"/>
            <a:ext cx="3774856" cy="23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0"/>
              </a:lnSpc>
            </a:pPr>
            <a:r>
              <a:rPr lang="en-US" sz="1378">
                <a:solidFill>
                  <a:srgbClr val="584F4D"/>
                </a:solidFill>
                <a:latin typeface="Open Sans 1 Bold"/>
              </a:rPr>
              <a:t>WORLDWORKPLACE.IFMA.ORG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DAGFTEbzXGM</dc:identifier>
  <dcterms:modified xsi:type="dcterms:W3CDTF">2011-08-01T06:04:30Z</dcterms:modified>
  <cp:revision>1</cp:revision>
  <dc:title>WW24 I'm Speaking | Social Media Cards</dc:title>
</cp:coreProperties>
</file>